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56" r:id="rId3"/>
    <p:sldId id="257" r:id="rId4"/>
    <p:sldId id="258" r:id="rId5"/>
    <p:sldId id="259" r:id="rId6"/>
    <p:sldId id="273" r:id="rId7"/>
    <p:sldId id="274" r:id="rId8"/>
    <p:sldId id="275" r:id="rId9"/>
    <p:sldId id="276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60" r:id="rId21"/>
    <p:sldId id="272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72" y="-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BC7DE8-E518-43E8-B57A-9AE07F13ED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pl-PL"/>
        </a:p>
      </dgm:t>
    </dgm:pt>
    <dgm:pt modelId="{66333C10-C990-4535-AFC6-A564AFD2B84A}">
      <dgm:prSet phldrT="[Tekst]" phldr="1"/>
      <dgm:spPr/>
      <dgm:t>
        <a:bodyPr/>
        <a:lstStyle/>
        <a:p>
          <a:endParaRPr lang="pl-PL"/>
        </a:p>
      </dgm:t>
    </dgm:pt>
    <dgm:pt modelId="{2E3A674B-CA02-4260-8D6C-79B38DFD0150}" type="parTrans" cxnId="{EF4A448F-2A8E-4F90-9F25-BEEF0202A8EE}">
      <dgm:prSet/>
      <dgm:spPr/>
      <dgm:t>
        <a:bodyPr/>
        <a:lstStyle/>
        <a:p>
          <a:endParaRPr lang="pl-PL"/>
        </a:p>
      </dgm:t>
    </dgm:pt>
    <dgm:pt modelId="{B2A662FC-59AB-4507-B131-DB51DE985520}" type="sibTrans" cxnId="{EF4A448F-2A8E-4F90-9F25-BEEF0202A8EE}">
      <dgm:prSet/>
      <dgm:spPr/>
      <dgm:t>
        <a:bodyPr/>
        <a:lstStyle/>
        <a:p>
          <a:endParaRPr lang="pl-PL"/>
        </a:p>
      </dgm:t>
    </dgm:pt>
    <dgm:pt modelId="{5819FF67-EA1B-4B77-9561-171495AAD99F}">
      <dgm:prSet phldrT="[Tekst]" phldr="1"/>
      <dgm:spPr/>
      <dgm:t>
        <a:bodyPr/>
        <a:lstStyle/>
        <a:p>
          <a:endParaRPr lang="pl-PL"/>
        </a:p>
      </dgm:t>
    </dgm:pt>
    <dgm:pt modelId="{EBF80A03-3698-420B-AD9C-CC0AC797F2C3}" type="parTrans" cxnId="{B233268A-87CA-4AB9-A740-F112ACD09249}">
      <dgm:prSet/>
      <dgm:spPr/>
      <dgm:t>
        <a:bodyPr/>
        <a:lstStyle/>
        <a:p>
          <a:endParaRPr lang="pl-PL"/>
        </a:p>
      </dgm:t>
    </dgm:pt>
    <dgm:pt modelId="{10B30492-3ECB-4A32-8882-CE43069D13FA}" type="sibTrans" cxnId="{B233268A-87CA-4AB9-A740-F112ACD09249}">
      <dgm:prSet/>
      <dgm:spPr/>
      <dgm:t>
        <a:bodyPr/>
        <a:lstStyle/>
        <a:p>
          <a:endParaRPr lang="pl-PL"/>
        </a:p>
      </dgm:t>
    </dgm:pt>
    <dgm:pt modelId="{4F215B9E-41F1-400D-A0BF-06A9A7A594F5}">
      <dgm:prSet phldrT="[Tekst]" phldr="1"/>
      <dgm:spPr/>
      <dgm:t>
        <a:bodyPr/>
        <a:lstStyle/>
        <a:p>
          <a:endParaRPr lang="pl-PL"/>
        </a:p>
      </dgm:t>
    </dgm:pt>
    <dgm:pt modelId="{9D32CE8C-9F64-4600-8B5C-94C755B2DE26}" type="parTrans" cxnId="{2F224D62-0DBF-4C31-8EB9-6B00DACBA915}">
      <dgm:prSet/>
      <dgm:spPr/>
      <dgm:t>
        <a:bodyPr/>
        <a:lstStyle/>
        <a:p>
          <a:endParaRPr lang="pl-PL"/>
        </a:p>
      </dgm:t>
    </dgm:pt>
    <dgm:pt modelId="{BD3A7699-70F1-4BB9-9ECF-200A4E617C11}" type="sibTrans" cxnId="{2F224D62-0DBF-4C31-8EB9-6B00DACBA915}">
      <dgm:prSet/>
      <dgm:spPr/>
      <dgm:t>
        <a:bodyPr/>
        <a:lstStyle/>
        <a:p>
          <a:endParaRPr lang="pl-PL"/>
        </a:p>
      </dgm:t>
    </dgm:pt>
    <dgm:pt modelId="{A795EB35-0DA4-4ABE-804F-454BF4302EC9}">
      <dgm:prSet phldrT="[Tekst]" phldr="1"/>
      <dgm:spPr/>
      <dgm:t>
        <a:bodyPr/>
        <a:lstStyle/>
        <a:p>
          <a:endParaRPr lang="pl-PL"/>
        </a:p>
      </dgm:t>
    </dgm:pt>
    <dgm:pt modelId="{A3363CFA-EB7E-47A3-9779-D36979EDF3D6}" type="parTrans" cxnId="{BEFF69B1-FA09-4A73-BDE8-F89F3C1F2C8A}">
      <dgm:prSet/>
      <dgm:spPr/>
      <dgm:t>
        <a:bodyPr/>
        <a:lstStyle/>
        <a:p>
          <a:endParaRPr lang="pl-PL"/>
        </a:p>
      </dgm:t>
    </dgm:pt>
    <dgm:pt modelId="{D4626489-01E7-4EB4-A753-DC38CD7893DE}" type="sibTrans" cxnId="{BEFF69B1-FA09-4A73-BDE8-F89F3C1F2C8A}">
      <dgm:prSet/>
      <dgm:spPr/>
      <dgm:t>
        <a:bodyPr/>
        <a:lstStyle/>
        <a:p>
          <a:endParaRPr lang="pl-PL"/>
        </a:p>
      </dgm:t>
    </dgm:pt>
    <dgm:pt modelId="{EB8A8EF1-E9F4-4A2A-AB07-AB856868385D}" type="pres">
      <dgm:prSet presAssocID="{39BC7DE8-E518-43E8-B57A-9AE07F13ED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792595C-76F8-47CF-A9D1-C43E59AD1F2D}" type="pres">
      <dgm:prSet presAssocID="{66333C10-C990-4535-AFC6-A564AFD2B84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8E4B55-66FF-4D88-823C-29A97B6B03D2}" type="pres">
      <dgm:prSet presAssocID="{66333C10-C990-4535-AFC6-A564AFD2B84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D9FC7C-95BD-4B67-A743-42F11A3E287C}" type="pres">
      <dgm:prSet presAssocID="{4F215B9E-41F1-400D-A0BF-06A9A7A594F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D17EB3-1670-4D49-801C-6D902FF7F348}" type="pres">
      <dgm:prSet presAssocID="{4F215B9E-41F1-400D-A0BF-06A9A7A594F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CF3671C-F3A7-4B0C-88ED-B660A69E1C88}" type="presOf" srcId="{66333C10-C990-4535-AFC6-A564AFD2B84A}" destId="{F792595C-76F8-47CF-A9D1-C43E59AD1F2D}" srcOrd="0" destOrd="0" presId="urn:microsoft.com/office/officeart/2005/8/layout/vList2"/>
    <dgm:cxn modelId="{53E62063-43E7-4F19-93EA-9FED1B34E6B8}" type="presOf" srcId="{A795EB35-0DA4-4ABE-804F-454BF4302EC9}" destId="{79D17EB3-1670-4D49-801C-6D902FF7F348}" srcOrd="0" destOrd="0" presId="urn:microsoft.com/office/officeart/2005/8/layout/vList2"/>
    <dgm:cxn modelId="{E4DEC01B-9506-41B2-9485-D541B3D64B42}" type="presOf" srcId="{5819FF67-EA1B-4B77-9561-171495AAD99F}" destId="{008E4B55-66FF-4D88-823C-29A97B6B03D2}" srcOrd="0" destOrd="0" presId="urn:microsoft.com/office/officeart/2005/8/layout/vList2"/>
    <dgm:cxn modelId="{18707B4C-969A-48A9-9205-20551D785FA5}" type="presOf" srcId="{39BC7DE8-E518-43E8-B57A-9AE07F13EDD2}" destId="{EB8A8EF1-E9F4-4A2A-AB07-AB856868385D}" srcOrd="0" destOrd="0" presId="urn:microsoft.com/office/officeart/2005/8/layout/vList2"/>
    <dgm:cxn modelId="{2F224D62-0DBF-4C31-8EB9-6B00DACBA915}" srcId="{39BC7DE8-E518-43E8-B57A-9AE07F13EDD2}" destId="{4F215B9E-41F1-400D-A0BF-06A9A7A594F5}" srcOrd="1" destOrd="0" parTransId="{9D32CE8C-9F64-4600-8B5C-94C755B2DE26}" sibTransId="{BD3A7699-70F1-4BB9-9ECF-200A4E617C11}"/>
    <dgm:cxn modelId="{443E3651-3792-4D3C-9FDF-C64619742124}" type="presOf" srcId="{4F215B9E-41F1-400D-A0BF-06A9A7A594F5}" destId="{5AD9FC7C-95BD-4B67-A743-42F11A3E287C}" srcOrd="0" destOrd="0" presId="urn:microsoft.com/office/officeart/2005/8/layout/vList2"/>
    <dgm:cxn modelId="{EF4A448F-2A8E-4F90-9F25-BEEF0202A8EE}" srcId="{39BC7DE8-E518-43E8-B57A-9AE07F13EDD2}" destId="{66333C10-C990-4535-AFC6-A564AFD2B84A}" srcOrd="0" destOrd="0" parTransId="{2E3A674B-CA02-4260-8D6C-79B38DFD0150}" sibTransId="{B2A662FC-59AB-4507-B131-DB51DE985520}"/>
    <dgm:cxn modelId="{BEFF69B1-FA09-4A73-BDE8-F89F3C1F2C8A}" srcId="{4F215B9E-41F1-400D-A0BF-06A9A7A594F5}" destId="{A795EB35-0DA4-4ABE-804F-454BF4302EC9}" srcOrd="0" destOrd="0" parTransId="{A3363CFA-EB7E-47A3-9779-D36979EDF3D6}" sibTransId="{D4626489-01E7-4EB4-A753-DC38CD7893DE}"/>
    <dgm:cxn modelId="{B233268A-87CA-4AB9-A740-F112ACD09249}" srcId="{66333C10-C990-4535-AFC6-A564AFD2B84A}" destId="{5819FF67-EA1B-4B77-9561-171495AAD99F}" srcOrd="0" destOrd="0" parTransId="{EBF80A03-3698-420B-AD9C-CC0AC797F2C3}" sibTransId="{10B30492-3ECB-4A32-8882-CE43069D13FA}"/>
    <dgm:cxn modelId="{53298F0C-E302-42A6-BBC0-EAF780E42586}" type="presParOf" srcId="{EB8A8EF1-E9F4-4A2A-AB07-AB856868385D}" destId="{F792595C-76F8-47CF-A9D1-C43E59AD1F2D}" srcOrd="0" destOrd="0" presId="urn:microsoft.com/office/officeart/2005/8/layout/vList2"/>
    <dgm:cxn modelId="{FDEA5358-1D1B-47C5-BE2C-7C0BDB12DF36}" type="presParOf" srcId="{EB8A8EF1-E9F4-4A2A-AB07-AB856868385D}" destId="{008E4B55-66FF-4D88-823C-29A97B6B03D2}" srcOrd="1" destOrd="0" presId="urn:microsoft.com/office/officeart/2005/8/layout/vList2"/>
    <dgm:cxn modelId="{E01D5269-C14B-4378-B83A-C8717417B4BB}" type="presParOf" srcId="{EB8A8EF1-E9F4-4A2A-AB07-AB856868385D}" destId="{5AD9FC7C-95BD-4B67-A743-42F11A3E287C}" srcOrd="2" destOrd="0" presId="urn:microsoft.com/office/officeart/2005/8/layout/vList2"/>
    <dgm:cxn modelId="{96E5315C-6985-45D6-B993-0C36A8DD6DDE}" type="presParOf" srcId="{EB8A8EF1-E9F4-4A2A-AB07-AB856868385D}" destId="{79D17EB3-1670-4D49-801C-6D902FF7F34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2595C-76F8-47CF-A9D1-C43E59AD1F2D}">
      <dsp:nvSpPr>
        <dsp:cNvPr id="0" name=""/>
        <dsp:cNvSpPr/>
      </dsp:nvSpPr>
      <dsp:spPr>
        <a:xfrm>
          <a:off x="0" y="157"/>
          <a:ext cx="8229600" cy="72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553" y="3710"/>
        <a:ext cx="8222494" cy="65673"/>
      </dsp:txXfrm>
    </dsp:sp>
    <dsp:sp modelId="{008E4B55-66FF-4D88-823C-29A97B6B03D2}">
      <dsp:nvSpPr>
        <dsp:cNvPr id="0" name=""/>
        <dsp:cNvSpPr/>
      </dsp:nvSpPr>
      <dsp:spPr>
        <a:xfrm>
          <a:off x="0" y="72937"/>
          <a:ext cx="8229600" cy="64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400" kern="1200"/>
        </a:p>
      </dsp:txBody>
      <dsp:txXfrm>
        <a:off x="0" y="72937"/>
        <a:ext cx="8229600" cy="64381"/>
      </dsp:txXfrm>
    </dsp:sp>
    <dsp:sp modelId="{5AD9FC7C-95BD-4B67-A743-42F11A3E287C}">
      <dsp:nvSpPr>
        <dsp:cNvPr id="0" name=""/>
        <dsp:cNvSpPr/>
      </dsp:nvSpPr>
      <dsp:spPr>
        <a:xfrm>
          <a:off x="0" y="137319"/>
          <a:ext cx="8229600" cy="72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553" y="140872"/>
        <a:ext cx="8222494" cy="65673"/>
      </dsp:txXfrm>
    </dsp:sp>
    <dsp:sp modelId="{79D17EB3-1670-4D49-801C-6D902FF7F348}">
      <dsp:nvSpPr>
        <dsp:cNvPr id="0" name=""/>
        <dsp:cNvSpPr/>
      </dsp:nvSpPr>
      <dsp:spPr>
        <a:xfrm>
          <a:off x="0" y="210098"/>
          <a:ext cx="8229600" cy="64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400" kern="1200"/>
        </a:p>
      </dsp:txBody>
      <dsp:txXfrm>
        <a:off x="0" y="210098"/>
        <a:ext cx="8229600" cy="64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BAA73-092C-46F9-9BE6-AE3E1D59981E}" type="datetimeFigureOut">
              <a:rPr lang="pl-PL" smtClean="0"/>
              <a:pPr/>
              <a:t>17.03.2017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CAD38-FF3B-4FE8-903E-BD5C9204A9E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0147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CAD38-FF3B-4FE8-903E-BD5C9204A9E1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8A8C-351B-4C7D-8FF1-26F509508339}" type="datetimeFigureOut">
              <a:rPr lang="pl-PL" smtClean="0"/>
              <a:pPr/>
              <a:t>17.03.2017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C2FB-22C6-4BA4-A7EF-72EA14E92D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8A8C-351B-4C7D-8FF1-26F509508339}" type="datetimeFigureOut">
              <a:rPr lang="pl-PL" smtClean="0"/>
              <a:pPr/>
              <a:t>17.03.2017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C2FB-22C6-4BA4-A7EF-72EA14E92D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8A8C-351B-4C7D-8FF1-26F509508339}" type="datetimeFigureOut">
              <a:rPr lang="pl-PL" smtClean="0"/>
              <a:pPr/>
              <a:t>17.03.2017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C2FB-22C6-4BA4-A7EF-72EA14E92D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8A8C-351B-4C7D-8FF1-26F509508339}" type="datetimeFigureOut">
              <a:rPr lang="pl-PL" smtClean="0"/>
              <a:pPr/>
              <a:t>17.03.2017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C2FB-22C6-4BA4-A7EF-72EA14E92D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8A8C-351B-4C7D-8FF1-26F509508339}" type="datetimeFigureOut">
              <a:rPr lang="pl-PL" smtClean="0"/>
              <a:pPr/>
              <a:t>17.03.2017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C2FB-22C6-4BA4-A7EF-72EA14E92D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8A8C-351B-4C7D-8FF1-26F509508339}" type="datetimeFigureOut">
              <a:rPr lang="pl-PL" smtClean="0"/>
              <a:pPr/>
              <a:t>17.03.2017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C2FB-22C6-4BA4-A7EF-72EA14E92D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8A8C-351B-4C7D-8FF1-26F509508339}" type="datetimeFigureOut">
              <a:rPr lang="pl-PL" smtClean="0"/>
              <a:pPr/>
              <a:t>17.03.2017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C2FB-22C6-4BA4-A7EF-72EA14E92D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8A8C-351B-4C7D-8FF1-26F509508339}" type="datetimeFigureOut">
              <a:rPr lang="pl-PL" smtClean="0"/>
              <a:pPr/>
              <a:t>17.03.2017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C2FB-22C6-4BA4-A7EF-72EA14E92D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8A8C-351B-4C7D-8FF1-26F509508339}" type="datetimeFigureOut">
              <a:rPr lang="pl-PL" smtClean="0"/>
              <a:pPr/>
              <a:t>17.03.2017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C2FB-22C6-4BA4-A7EF-72EA14E92D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8A8C-351B-4C7D-8FF1-26F509508339}" type="datetimeFigureOut">
              <a:rPr lang="pl-PL" smtClean="0"/>
              <a:pPr/>
              <a:t>17.03.2017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C2FB-22C6-4BA4-A7EF-72EA14E92D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8A8C-351B-4C7D-8FF1-26F509508339}" type="datetimeFigureOut">
              <a:rPr lang="pl-PL" smtClean="0"/>
              <a:pPr/>
              <a:t>17.03.2017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C2FB-22C6-4BA4-A7EF-72EA14E92D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08A8C-351B-4C7D-8FF1-26F509508339}" type="datetimeFigureOut">
              <a:rPr lang="pl-PL" smtClean="0"/>
              <a:pPr/>
              <a:t>17.03.2017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5C2FB-22C6-4BA4-A7EF-72EA14E92DF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rudzkima\Desktop\Konferencja PAIH\PREZENTACJA\Nowy folder\Aneta Biał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036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Zasady mediacji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Dobrowolność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Bezstronność 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Neutralność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Akceptowalność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Poufność mediacji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Bezinteresowność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Profesjonalizm i szacunek</a:t>
            </a:r>
          </a:p>
          <a:p>
            <a:pPr>
              <a:buNone/>
            </a:pP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643578"/>
            <a:ext cx="928694" cy="97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Zasady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Dobrowolność – udział w mediacji zależy w pełni od woli stron. Nikt nie może i nie ma prawa zmusić stron do udziału w mediacji </a:t>
            </a:r>
          </a:p>
          <a:p>
            <a:pPr algn="just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Bezstronność mediatora – ma obowiązek dbać o równe traktowanie stron na każdym etapie postępowania. Mediator nie powinien prowadzić mediacji, jeśli łączą go ze stroną jakiekolwiek więzy, relacje czy zależności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643578"/>
            <a:ext cx="928694" cy="97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Zasady 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Neutralność mediatora – oznacza neutralność wobec przedmiotu sporu. Mediator nie narzuca stronom własnych rozwiązań, nawet jeśli uważa, że zna rozwiązanie spornej kwestii lub jego rozwiązanie będzie dla stron lepsze.</a:t>
            </a:r>
          </a:p>
          <a:p>
            <a:pPr algn="just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Akceptowalność – oznacza, że strony przystępując do mediacji muszą akceptować mediatora, zasady mediacji i reguły postępowania przedstawione w monologu mediatora.  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643578"/>
            <a:ext cx="928694" cy="97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Zasady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Poufność mediacji – dotyczy całego jej przebiegu. Mediator nie ujawnia żadnych informacji uzyskanych w postępowaniu mediacyjnym. Notatki sporządzone w czasie mediacji są niszczone po jej zakończeniu.</a:t>
            </a:r>
          </a:p>
          <a:p>
            <a:pPr algn="just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Bezinteresowność – mediator nie może  wykorzystywać kontaktu ze stronami dla osiągnięcia własnych korzyści.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643578"/>
            <a:ext cx="928694" cy="97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Zadania mediatora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Dbałość o przestrzeganie zasad mediacji i ustalonych reguł postępowania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Organizuje cały proces mediacji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Zapewnia bezpieczne warunki do jej przeprowadzenia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Wspiera strony w prawidłowej komunikacji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Dokonuje diagnozy konfliktu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643578"/>
            <a:ext cx="928694" cy="97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Zadania mediatora –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</a:rPr>
              <a:t>cd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Potrafi aktywnie słuchać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Wykorzystuje techniki mediacyjne i negocjacyjne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Sprawdza realność i wykonalność porozumienia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Motywuje strony do poszukiwania alternatywnych rozwiązań sporu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Pomaga w formułowaniu ugody – język, przejrzystość, zgodność z prawem i zasadami współżycia społecznego.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643578"/>
            <a:ext cx="928694" cy="97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Etapy mediacji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Zgłoszenie sprawy do mediacji:</a:t>
            </a:r>
          </a:p>
          <a:p>
            <a:pPr marL="514350" indent="-514350" algn="just">
              <a:buFontTx/>
              <a:buChar char="-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Bezpośredni kontakt ze stroną zwracającą się z prośbą o przeprowadzenie mediacji</a:t>
            </a:r>
          </a:p>
          <a:p>
            <a:pPr marL="514350" indent="-514350" algn="just">
              <a:buNone/>
            </a:pP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 algn="just">
              <a:buNone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2. Zapoznanie się mediatora ze sprawą/aktami/dokumentacją – rozmowa ze stronami i analiza postanowienia o skierowaniu stron do mediacji</a:t>
            </a:r>
          </a:p>
          <a:p>
            <a:pPr marL="514350" indent="-514350">
              <a:buNone/>
            </a:pP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643578"/>
            <a:ext cx="928694" cy="97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Etapy mediacji –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</a:rPr>
              <a:t>cd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3. Spotkania wstępne – informacyjne – odbywają się oddzielnie z każdą ze stron. Na wstępie mediator przedstawia monolog mediatora w którym odbiera zgodę stron na mediację i mediatora (na piśmie).  Następnie uczestnicy spotkania przedstawiają swój punkt widzenia, a mediator zadając pytania diagnozuje konflikt. Na tym etapie istnieje już możliwość podjęcia decyzji o mediacji pośredniej.</a:t>
            </a:r>
          </a:p>
          <a:p>
            <a:pPr>
              <a:buNone/>
            </a:pP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643578"/>
            <a:ext cx="928694" cy="97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Etapy mediacji –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</a:rPr>
              <a:t>cd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4. Spotkanie wspólne – mediator powtarza obu stronom monolog mediatora. Raz jeszcze każda ze stron przedstawia swój punkt widzenia spornej sprawy. Na tym etapie, strony poszukują wspólnych rozwiązań, budują porozumienie i spisują jego warunki. Ilość spotkań jest zależna od stopnia skomplikowania sprawy, woli stron jej rozwiązania i stanu emocjonalnego uczestników.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643578"/>
            <a:ext cx="928694" cy="97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Etapy mediacji –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</a:rPr>
              <a:t>cd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5. Zakończenie mediacji – z każdej mediacji mediator ma obowiązek sporządzić protokół, a sprawozdanie w przypadku spraw sądowych, kierowanych z sądu.  Mediator przekazuje dokument do zlecającego mediację, a zawiera w treści dane stron, miejsce mediacji, nazwisko mediatora, ilość spotkań mediacyjnych i opis efektu mediacji (brak porozumienia/porozumienie).  Jeśli doszło do porozumienia wówczas ugoda stanowi załącznik do protokołu z mediacji.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643578"/>
            <a:ext cx="928694" cy="97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86116" y="714356"/>
            <a:ext cx="5172084" cy="2886095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Negocjacje, Mediacje i Arbitraż w relacjach pomiędzy przedsiębiorcami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3933056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Konferencja – Przyjazne otoczenie biznesu – Krajowy Fundusz Szkoleniowy i inne formy wsparcia w 2017 roku</a:t>
            </a:r>
          </a:p>
          <a:p>
            <a:r>
              <a:rPr lang="pl-PL" dirty="0" smtClean="0"/>
              <a:t>Radzyń Podlaski, 16 marca 2017 r. 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278608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Wnioski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Konieczność upowszechnienia wiedzy i dostępności do mediacji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Zapewnienie środków niezbędnych do powstawania lokalnych ośrodków mediacji</a:t>
            </a:r>
          </a:p>
          <a:p>
            <a:pPr algn="just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Udoskonalenie przepisów. </a:t>
            </a:r>
          </a:p>
          <a:p>
            <a:pPr>
              <a:buNone/>
            </a:pP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643578"/>
            <a:ext cx="928694" cy="97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2571768"/>
          </a:xfrm>
        </p:spPr>
        <p:txBody>
          <a:bodyPr/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Dziękuję za uwagę!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643578"/>
            <a:ext cx="928694" cy="97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Naruszenie prawa jednostki i możliwe sposoby ochrony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Zemsta – w sytuacji braku pomocy od społeczeństwa</a:t>
            </a:r>
          </a:p>
          <a:p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Wymiar sprawiedliwości – powinien być oparty o prawa człowieka i autorytet prawa, w praktyce opiera się o winę i karę, bez odniesienia do pokrzywdzonego lub  poszkodowanego, </a:t>
            </a:r>
          </a:p>
          <a:p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643578"/>
            <a:ext cx="928694" cy="97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Naruszenie prawa jednostki i możliwe sposoby ochrony –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</a:rPr>
              <a:t>cd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Alternatywne sposoby zapewniające ochronę, tzw. ADR (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Alternative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Dispute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Resolutions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) – koncentracja na potrzebach i prawach pokrzywdzonego/poszkodowanego:</a:t>
            </a:r>
          </a:p>
          <a:p>
            <a:pPr>
              <a:buFontTx/>
              <a:buChar char="-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Mediacje,</a:t>
            </a:r>
          </a:p>
          <a:p>
            <a:pPr>
              <a:buFontTx/>
              <a:buChar char="-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Arbitraż,</a:t>
            </a:r>
          </a:p>
          <a:p>
            <a:pPr>
              <a:buFontTx/>
              <a:buChar char="-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Koncyliacje,</a:t>
            </a:r>
          </a:p>
          <a:p>
            <a:pPr>
              <a:buFontTx/>
              <a:buChar char="-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Negocjacje,</a:t>
            </a:r>
          </a:p>
          <a:p>
            <a:pPr>
              <a:buFontTx/>
              <a:buChar char="-"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Facylitacje.</a:t>
            </a:r>
          </a:p>
          <a:p>
            <a:pPr>
              <a:buFontTx/>
              <a:buChar char="-"/>
            </a:pP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643578"/>
            <a:ext cx="928694" cy="97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Sprawiedliwość naprawcza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Postępowanie w którym kładzie  się nacisk na bezpośredni lub pośredni dialog między stronami będącymi w konflikcie. Ta forma sprzyja naprawieniu związków międzyludzkich (strony), ale również związków ze społecznością lokalną. </a:t>
            </a:r>
          </a:p>
          <a:p>
            <a:pPr algn="just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Rodzinna konferencje w Nowej Zelandii jako przykład SN w czasach współczesnych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643578"/>
            <a:ext cx="928694" cy="97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0"/>
          <a:ext cx="8229600" cy="274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28604"/>
            <a:ext cx="804615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08" y="214290"/>
            <a:ext cx="9160208" cy="634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4754" y="-214338"/>
            <a:ext cx="10570290" cy="721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148248"/>
            <a:ext cx="10122022" cy="700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180</TotalTime>
  <Words>661</Words>
  <Application>Microsoft Office PowerPoint</Application>
  <PresentationFormat>Pokaz na ekranie (4:3)</PresentationFormat>
  <Paragraphs>64</Paragraphs>
  <Slides>21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Prezentacja programu PowerPoint</vt:lpstr>
      <vt:lpstr> Negocjacje, Mediacje i Arbitraż w relacjach pomiędzy przedsiębiorcami</vt:lpstr>
      <vt:lpstr>Naruszenie prawa jednostki i możliwe sposoby ochrony</vt:lpstr>
      <vt:lpstr>Naruszenie prawa jednostki i możliwe sposoby ochrony – cd.</vt:lpstr>
      <vt:lpstr>Sprawiedliwość naprawcza</vt:lpstr>
      <vt:lpstr>Prezentacja programu PowerPoint</vt:lpstr>
      <vt:lpstr>Prezentacja programu PowerPoint</vt:lpstr>
      <vt:lpstr>Prezentacja programu PowerPoint</vt:lpstr>
      <vt:lpstr>Prezentacja programu PowerPoint</vt:lpstr>
      <vt:lpstr>Zasady mediacji</vt:lpstr>
      <vt:lpstr>Zasady</vt:lpstr>
      <vt:lpstr>Zasady </vt:lpstr>
      <vt:lpstr>Zasady</vt:lpstr>
      <vt:lpstr>Zadania mediatora</vt:lpstr>
      <vt:lpstr>Zadania mediatora – cd.</vt:lpstr>
      <vt:lpstr>Etapy mediacji</vt:lpstr>
      <vt:lpstr>Etapy mediacji – cd. </vt:lpstr>
      <vt:lpstr>Etapy mediacji – cd.</vt:lpstr>
      <vt:lpstr>Etapy mediacji – cd.</vt:lpstr>
      <vt:lpstr>Wnioski</vt:lpstr>
      <vt:lpstr>Dziękuję za uwagę!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Anet</dc:creator>
  <cp:lastModifiedBy>Mariusz1 Rudzki</cp:lastModifiedBy>
  <cp:revision>44</cp:revision>
  <dcterms:created xsi:type="dcterms:W3CDTF">2016-10-11T16:03:46Z</dcterms:created>
  <dcterms:modified xsi:type="dcterms:W3CDTF">2017-03-17T07:06:37Z</dcterms:modified>
</cp:coreProperties>
</file>