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92" r:id="rId2"/>
    <p:sldId id="256" r:id="rId3"/>
    <p:sldId id="326" r:id="rId4"/>
    <p:sldId id="385" r:id="rId5"/>
    <p:sldId id="386" r:id="rId6"/>
    <p:sldId id="389" r:id="rId7"/>
    <p:sldId id="391" r:id="rId8"/>
    <p:sldId id="390" r:id="rId9"/>
    <p:sldId id="388" r:id="rId10"/>
    <p:sldId id="328" r:id="rId11"/>
    <p:sldId id="378" r:id="rId12"/>
    <p:sldId id="382" r:id="rId13"/>
    <p:sldId id="383" r:id="rId14"/>
    <p:sldId id="381" r:id="rId15"/>
    <p:sldId id="379" r:id="rId16"/>
    <p:sldId id="380" r:id="rId17"/>
    <p:sldId id="377" r:id="rId18"/>
    <p:sldId id="329" r:id="rId19"/>
    <p:sldId id="373" r:id="rId20"/>
    <p:sldId id="369" r:id="rId21"/>
    <p:sldId id="370" r:id="rId22"/>
    <p:sldId id="374" r:id="rId23"/>
    <p:sldId id="375" r:id="rId24"/>
    <p:sldId id="349" r:id="rId25"/>
    <p:sldId id="376" r:id="rId26"/>
    <p:sldId id="350" r:id="rId27"/>
    <p:sldId id="366" r:id="rId28"/>
    <p:sldId id="387" r:id="rId29"/>
    <p:sldId id="261" r:id="rId3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FD2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78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02656-5EA4-4657-B349-9B77B1553AF6}" type="datetimeFigureOut">
              <a:rPr lang="pl-PL" smtClean="0"/>
              <a:t>20.03.2017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994B8-ABAB-4360-9DEE-F4C493A4E6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505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EB1A1-E0AF-4C02-A89C-7D86D8B9CE96}" type="datetimeFigureOut">
              <a:rPr lang="pl-PL" smtClean="0"/>
              <a:t>20.03.2017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8B59B-6A24-42A8-B7B2-28974B56DA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55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B30E5F-C357-4F71-87FA-D4A3F3EAA30D}" type="slidenum">
              <a:rPr lang="pl-PL" altLang="pl-PL" b="0"/>
              <a:pPr eaLnBrk="1" hangingPunct="1"/>
              <a:t>3</a:t>
            </a:fld>
            <a:endParaRPr lang="pl-PL" altLang="pl-PL" b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</p:spPr>
        <p:txBody>
          <a:bodyPr lIns="92251" tIns="46127" rIns="92251" bIns="46127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Połaczenie</a:t>
            </a:r>
            <a:r>
              <a:rPr lang="pl-PL" dirty="0" smtClean="0"/>
              <a:t> tradycji z technologią, standardy unijne, nowa</a:t>
            </a:r>
            <a:r>
              <a:rPr lang="pl-PL" baseline="0" dirty="0" smtClean="0"/>
              <a:t> technologia, nie stosujemy nawozów w ilościach bardzo wysokich, odejdziemy od GMO, nie stosujemy ciężkiej chemii.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B59B-6A24-42A8-B7B2-28974B56DAA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83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FARE, SAPARD,</a:t>
            </a:r>
            <a:r>
              <a:rPr lang="pl-PL" baseline="0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B59B-6A24-42A8-B7B2-28974B56DAA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59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Połaczenie</a:t>
            </a:r>
            <a:r>
              <a:rPr lang="pl-PL" dirty="0" smtClean="0"/>
              <a:t> tradycji z technologią, standardy unijne, nowa</a:t>
            </a:r>
            <a:r>
              <a:rPr lang="pl-PL" baseline="0" dirty="0" smtClean="0"/>
              <a:t> technologia, nie stosujemy nawozów w ilościach bardzo wysokich, odejdziemy od GMO, nie stosujemy ciężkiej chemii.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B59B-6A24-42A8-B7B2-28974B56DAA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83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B59B-6A24-42A8-B7B2-28974B56DAA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59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1FEF9-EACA-4D0D-B790-ADE12C61166A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337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FARE, SAPARD,</a:t>
            </a:r>
            <a:r>
              <a:rPr lang="pl-PL" baseline="0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B59B-6A24-42A8-B7B2-28974B56DAA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59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11-866A-4A27-A669-9EF6EBC8A7C1}" type="datetimeFigureOut">
              <a:rPr lang="pl-PL" smtClean="0"/>
              <a:t>20.03.2017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05A8-B67E-466B-B35B-F45F918CD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2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11-866A-4A27-A669-9EF6EBC8A7C1}" type="datetimeFigureOut">
              <a:rPr lang="pl-PL" smtClean="0"/>
              <a:t>20.03.2017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05A8-B67E-466B-B35B-F45F918CD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55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11-866A-4A27-A669-9EF6EBC8A7C1}" type="datetimeFigureOut">
              <a:rPr lang="pl-PL" smtClean="0"/>
              <a:t>20.03.2017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05A8-B67E-466B-B35B-F45F918CD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40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11-866A-4A27-A669-9EF6EBC8A7C1}" type="datetimeFigureOut">
              <a:rPr lang="pl-PL" smtClean="0"/>
              <a:t>20.03.2017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05A8-B67E-466B-B35B-F45F918CD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2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11-866A-4A27-A669-9EF6EBC8A7C1}" type="datetimeFigureOut">
              <a:rPr lang="pl-PL" smtClean="0"/>
              <a:t>20.03.2017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05A8-B67E-466B-B35B-F45F918CD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21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11-866A-4A27-A669-9EF6EBC8A7C1}" type="datetimeFigureOut">
              <a:rPr lang="pl-PL" smtClean="0"/>
              <a:t>20.03.2017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05A8-B67E-466B-B35B-F45F918CD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8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11-866A-4A27-A669-9EF6EBC8A7C1}" type="datetimeFigureOut">
              <a:rPr lang="pl-PL" smtClean="0"/>
              <a:t>20.03.2017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05A8-B67E-466B-B35B-F45F918CD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55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11-866A-4A27-A669-9EF6EBC8A7C1}" type="datetimeFigureOut">
              <a:rPr lang="pl-PL" smtClean="0"/>
              <a:t>20.03.2017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05A8-B67E-466B-B35B-F45F918CD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49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11-866A-4A27-A669-9EF6EBC8A7C1}" type="datetimeFigureOut">
              <a:rPr lang="pl-PL" smtClean="0"/>
              <a:t>20.03.2017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05A8-B67E-466B-B35B-F45F918CD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8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11-866A-4A27-A669-9EF6EBC8A7C1}" type="datetimeFigureOut">
              <a:rPr lang="pl-PL" smtClean="0"/>
              <a:t>20.03.2017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05A8-B67E-466B-B35B-F45F918CD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37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11-866A-4A27-A669-9EF6EBC8A7C1}" type="datetimeFigureOut">
              <a:rPr lang="pl-PL" smtClean="0"/>
              <a:t>20.03.2017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05A8-B67E-466B-B35B-F45F918CD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2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3711-866A-4A27-A669-9EF6EBC8A7C1}" type="datetimeFigureOut">
              <a:rPr lang="pl-PL" smtClean="0"/>
              <a:t>20.03.2017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005A8-B67E-466B-B35B-F45F918CD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24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7.jpg"/><Relationship Id="rId4" Type="http://schemas.openxmlformats.org/officeDocument/2006/relationships/image" Target="../media/image25.jpg"/><Relationship Id="rId9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S:\ODDZIAŁ PROMOCJI HANDLU I INWESTYCJI\BIZNES LUBELSKIE\7. Pomocniczne\Wydarzenia - szablony\Debata - slajdy na telebim\KONFERENCJA_slajdy_16x9_Tys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8" y="1823428"/>
            <a:ext cx="9166147" cy="515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1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1338011"/>
            <a:ext cx="8892480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pl-PL" sz="2000" dirty="0"/>
              <a:t>Zgodnie z art. 11 ust. 1 pkt 3b) ustawy o ARR, Agencja Rynku Rolnego prowadzi działania mające na celu </a:t>
            </a:r>
            <a:r>
              <a:rPr lang="pl-PL" sz="2000" b="1" dirty="0"/>
              <a:t>promowanie i rozwijanie współpracy handlowej polskiego sektora rolno-spożywczego </a:t>
            </a:r>
            <a:r>
              <a:rPr lang="pl-PL" sz="2000" b="1" dirty="0" smtClean="0"/>
              <a:t> z </a:t>
            </a:r>
            <a:r>
              <a:rPr lang="pl-PL" sz="2000" b="1" dirty="0"/>
              <a:t>zagranicą.</a:t>
            </a:r>
          </a:p>
          <a:p>
            <a:pPr algn="just">
              <a:spcBef>
                <a:spcPts val="300"/>
              </a:spcBef>
              <a:spcAft>
                <a:spcPts val="600"/>
              </a:spcAft>
              <a:buClr>
                <a:srgbClr val="67AA10"/>
              </a:buClr>
            </a:pPr>
            <a:r>
              <a:rPr lang="pl-PL" sz="2000" b="1" dirty="0" smtClean="0"/>
              <a:t>Beneficjenci</a:t>
            </a:r>
            <a:r>
              <a:rPr lang="pl-PL" sz="2000" dirty="0" smtClean="0"/>
              <a:t> </a:t>
            </a:r>
            <a:r>
              <a:rPr lang="pl-PL" sz="2000" dirty="0"/>
              <a:t>– polscy producenci rolno-spożywczy, przetwórcy i </a:t>
            </a:r>
            <a:r>
              <a:rPr lang="pl-PL" sz="2000" dirty="0" smtClean="0"/>
              <a:t>eksporterzy</a:t>
            </a:r>
          </a:p>
          <a:p>
            <a:pPr algn="just">
              <a:spcBef>
                <a:spcPts val="300"/>
              </a:spcBef>
              <a:spcAft>
                <a:spcPts val="600"/>
              </a:spcAft>
              <a:buClr>
                <a:srgbClr val="67AA10"/>
              </a:buClr>
            </a:pPr>
            <a:r>
              <a:rPr lang="pl-PL" sz="2000" b="1" dirty="0" smtClean="0"/>
              <a:t>Główne rodzaje działań:</a:t>
            </a:r>
          </a:p>
          <a:p>
            <a:pPr marL="800100" lvl="1" indent="-342900" algn="just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600" dirty="0"/>
              <a:t>Organizacja stoisk narodowych</a:t>
            </a:r>
            <a:endParaRPr lang="en-GB" sz="1600" dirty="0"/>
          </a:p>
          <a:p>
            <a:pPr marL="800100" lvl="1" indent="-342900" algn="just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600" dirty="0" smtClean="0"/>
              <a:t>Organizacja misji gospodarczych</a:t>
            </a:r>
          </a:p>
          <a:p>
            <a:pPr marL="800100" lvl="1" indent="-342900" algn="just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600" dirty="0" smtClean="0"/>
              <a:t>Organizacja rozmów biznesowych</a:t>
            </a:r>
          </a:p>
          <a:p>
            <a:pPr marL="800100" lvl="1" indent="-342900" algn="just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600" dirty="0" smtClean="0"/>
              <a:t>Pokazy </a:t>
            </a:r>
            <a:r>
              <a:rPr lang="pl-PL" sz="1600" dirty="0"/>
              <a:t>kulinarne i degustacje polskich specjalności żywnościowych</a:t>
            </a:r>
          </a:p>
          <a:p>
            <a:pPr marL="800100" lvl="1" indent="-342900" algn="just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600" dirty="0" smtClean="0"/>
              <a:t>Organizacja misji przyjazdowych zagranicznych kontrahentów i dziennikarzy</a:t>
            </a:r>
          </a:p>
          <a:p>
            <a:pPr marL="800100" lvl="1" indent="-342900" algn="just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600" dirty="0" smtClean="0"/>
              <a:t>Publikacje w mediach zagranicznych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7544" y="368660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Bezpośrednie działania ARR</a:t>
            </a:r>
          </a:p>
        </p:txBody>
      </p:sp>
      <p:sp>
        <p:nvSpPr>
          <p:cNvPr id="6" name="Prostokąt 5"/>
          <p:cNvSpPr/>
          <p:nvPr/>
        </p:nvSpPr>
        <p:spPr>
          <a:xfrm>
            <a:off x="7668344" y="44624"/>
            <a:ext cx="14036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18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  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77866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57200" y="116632"/>
            <a:ext cx="8229600" cy="13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600" b="1" dirty="0" smtClean="0"/>
              <a:t>Przykładowe realizacje stoisk w 2016</a:t>
            </a:r>
            <a:endParaRPr lang="pl-PL" sz="36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08052" y="3136613"/>
            <a:ext cx="6127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4000" b="1" dirty="0" smtClean="0">
                <a:solidFill>
                  <a:prstClr val="black"/>
                </a:solidFill>
                <a:latin typeface="Calibri"/>
                <a:cs typeface="+mn-cs"/>
              </a:rPr>
              <a:t>Targi SIAL CHINA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4000" dirty="0" smtClean="0">
                <a:solidFill>
                  <a:prstClr val="black"/>
                </a:solidFill>
                <a:latin typeface="Calibri"/>
                <a:cs typeface="+mn-cs"/>
              </a:rPr>
              <a:t>Szanghaj, Chiny 5-7.5.2016 r.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9B0-5156-45FC-A7E7-BF6034386FCE}" type="slidenum">
              <a:rPr lang="pl-PL" altLang="pl-PL" smtClean="0"/>
              <a:pPr/>
              <a:t>11</a:t>
            </a:fld>
            <a:endParaRPr lang="pl-PL" altLang="pl-PL"/>
          </a:p>
        </p:txBody>
      </p:sp>
      <p:pic>
        <p:nvPicPr>
          <p:cNvPr id="9" name="Picture 2" descr="O:\Dział Zagranicznych Inicjatyw Promocyjnych\2017\Sprawozdanie za 2016 r\SIAL 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" y="0"/>
            <a:ext cx="91409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24580" name="Picture 2" descr="C:\Users\ewaw\Desktop\2O9A7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44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126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23556" name="Picture 2" descr="C:\Users\ewaw\Desktop\2O9A7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44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95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  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77866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57200" y="116632"/>
            <a:ext cx="8229600" cy="13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600" b="1" dirty="0" smtClean="0"/>
              <a:t>Przykładowe realizacje stoisk w 2016</a:t>
            </a:r>
            <a:endParaRPr lang="pl-PL" sz="36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263402" y="3136613"/>
            <a:ext cx="66171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4000" b="1" dirty="0" smtClean="0">
                <a:solidFill>
                  <a:prstClr val="black"/>
                </a:solidFill>
                <a:latin typeface="Calibri"/>
                <a:cs typeface="+mn-cs"/>
              </a:rPr>
              <a:t>Targi PRODEXPO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4000" dirty="0" smtClean="0">
                <a:solidFill>
                  <a:prstClr val="black"/>
                </a:solidFill>
                <a:latin typeface="Calibri"/>
                <a:cs typeface="+mn-cs"/>
              </a:rPr>
              <a:t>Mińsk, Białoruś 8-11.11.2016 r.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9B0-5156-45FC-A7E7-BF6034386FCE}" type="slidenum">
              <a:rPr lang="pl-PL" altLang="pl-PL" smtClean="0"/>
              <a:pPr/>
              <a:t>14</a:t>
            </a:fld>
            <a:endParaRPr lang="pl-PL" altLang="pl-PL"/>
          </a:p>
        </p:txBody>
      </p:sp>
      <p:pic>
        <p:nvPicPr>
          <p:cNvPr id="9" name="Picture 2" descr="O:\Dział Zagranicznych Inicjatyw Promocyjnych\2017\Sprawozdanie za 2016 r\PRODEX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  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77866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57200" y="116632"/>
            <a:ext cx="8229600" cy="13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600" b="1" dirty="0" smtClean="0"/>
              <a:t>Przykładowe realizacje stoisk w 2016</a:t>
            </a:r>
            <a:endParaRPr lang="pl-PL" sz="36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299085" y="3136613"/>
            <a:ext cx="6545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4000" b="1" dirty="0" smtClean="0">
                <a:solidFill>
                  <a:prstClr val="black"/>
                </a:solidFill>
                <a:latin typeface="Calibri"/>
                <a:cs typeface="+mn-cs"/>
              </a:rPr>
              <a:t>Targi SIAL PARIS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4000" dirty="0" smtClean="0">
                <a:solidFill>
                  <a:prstClr val="black"/>
                </a:solidFill>
                <a:latin typeface="Calibri"/>
                <a:cs typeface="+mn-cs"/>
              </a:rPr>
              <a:t>Paryż, Francja 16-20.10.2016 r.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9B0-5156-45FC-A7E7-BF6034386FCE}" type="slidenum">
              <a:rPr lang="pl-PL" altLang="pl-PL" smtClean="0"/>
              <a:pPr/>
              <a:t>15</a:t>
            </a:fld>
            <a:endParaRPr lang="pl-PL" altLang="pl-PL"/>
          </a:p>
        </p:txBody>
      </p:sp>
      <p:pic>
        <p:nvPicPr>
          <p:cNvPr id="9" name="Picture 2" descr="O:\Dział Zagranicznych Inicjatyw Promocyjnych\2017\Sprawozdanie za 2016 r\SIAL P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6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  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77866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57200" y="116632"/>
            <a:ext cx="8229600" cy="13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600" b="1" dirty="0" smtClean="0"/>
              <a:t>Przykładowe realizacje stoisk w 2016</a:t>
            </a:r>
            <a:endParaRPr lang="pl-PL" sz="36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466438" y="3136613"/>
            <a:ext cx="62111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4000" b="1" dirty="0" smtClean="0">
                <a:solidFill>
                  <a:prstClr val="black"/>
                </a:solidFill>
                <a:latin typeface="Calibri"/>
                <a:cs typeface="+mn-cs"/>
              </a:rPr>
              <a:t>Targi ANUFOOD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4000" dirty="0" smtClean="0">
                <a:solidFill>
                  <a:prstClr val="black"/>
                </a:solidFill>
                <a:latin typeface="Calibri"/>
                <a:cs typeface="+mn-cs"/>
              </a:rPr>
              <a:t>Pekin, Chiny 16-18.11.2016 r.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9B0-5156-45FC-A7E7-BF6034386FCE}" type="slidenum">
              <a:rPr lang="pl-PL" altLang="pl-PL" smtClean="0"/>
              <a:pPr/>
              <a:t>16</a:t>
            </a:fld>
            <a:endParaRPr lang="pl-PL" altLang="pl-PL"/>
          </a:p>
        </p:txBody>
      </p:sp>
      <p:pic>
        <p:nvPicPr>
          <p:cNvPr id="9" name="Picture 2" descr="O:\Dział Zagranicznych Inicjatyw Promocyjnych\2017\Sprawozdanie za 2016 r\ANUFO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GRAFIKI drobne\prezentacja_28\świat_branzowy_pl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12879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94964" y="109818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Planowane zagraniczne działania promocyjne ARR w 2017 r.</a:t>
            </a:r>
            <a:endParaRPr lang="pl-PL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153091"/>
              </p:ext>
            </p:extLst>
          </p:nvPr>
        </p:nvGraphicFramePr>
        <p:xfrm>
          <a:off x="5796136" y="3933056"/>
          <a:ext cx="3096345" cy="2070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115"/>
                <a:gridCol w="931458"/>
                <a:gridCol w="1132772"/>
              </a:tblGrid>
              <a:tr h="225232">
                <a:tc gridSpan="2"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Plany ARR na rok 2017</a:t>
                      </a:r>
                      <a:endParaRPr lang="pl-PL" sz="900" dirty="0"/>
                    </a:p>
                  </a:txBody>
                  <a:tcPr marL="35470" marR="35470" marT="17735" marB="17735" anchor="ctr">
                    <a:solidFill>
                      <a:srgbClr val="0053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35470" marR="35470" marT="17735" marB="17735"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Branżowy</a:t>
                      </a:r>
                      <a:r>
                        <a:rPr lang="pl-PL" sz="900" baseline="0" dirty="0" smtClean="0"/>
                        <a:t> Program Promocji</a:t>
                      </a:r>
                      <a:endParaRPr lang="pl-PL" sz="900" dirty="0"/>
                    </a:p>
                  </a:txBody>
                  <a:tcPr marL="35470" marR="35470" marT="17735" marB="17735">
                    <a:solidFill>
                      <a:srgbClr val="C00000"/>
                    </a:solidFill>
                  </a:tcPr>
                </a:tc>
              </a:tr>
              <a:tr h="281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Algieria</a:t>
                      </a:r>
                      <a:endParaRPr lang="pl-PL" sz="1000" b="1" dirty="0" smtClean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latin typeface="+mn-lt"/>
                        </a:rPr>
                        <a:t>Hong Kong</a:t>
                      </a:r>
                      <a:endParaRPr lang="pl-PL" sz="1000" b="1" dirty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latin typeface="+mn-lt"/>
                        </a:rPr>
                        <a:t>Chiny</a:t>
                      </a:r>
                    </a:p>
                  </a:txBody>
                  <a:tcPr marL="35470" marR="35470" marT="17735" marB="17735" anchor="ctr"/>
                </a:tc>
              </a:tr>
              <a:tr h="2953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 smtClean="0">
                          <a:latin typeface="+mn-lt"/>
                        </a:rPr>
                        <a:t>Japonia</a:t>
                      </a: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latin typeface="+mn-lt"/>
                        </a:rPr>
                        <a:t>Iran</a:t>
                      </a:r>
                      <a:endParaRPr lang="pl-PL" sz="1000" b="1" dirty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 smtClean="0">
                          <a:latin typeface="+mn-lt"/>
                        </a:rPr>
                        <a:t>Francja</a:t>
                      </a:r>
                    </a:p>
                  </a:txBody>
                  <a:tcPr marL="35470" marR="35470" marT="17735" marB="17735" anchor="ctr"/>
                </a:tc>
              </a:tr>
              <a:tr h="2953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Białoruś</a:t>
                      </a: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Tajwan</a:t>
                      </a:r>
                      <a:endParaRPr lang="pl-PL" sz="1000" b="1" dirty="0" smtClean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latin typeface="+mn-lt"/>
                        </a:rPr>
                        <a:t>Wietnam</a:t>
                      </a:r>
                      <a:endParaRPr lang="pl-PL" sz="1000" b="1" dirty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</a:tr>
              <a:tr h="2953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Kazachstan</a:t>
                      </a:r>
                      <a:endParaRPr lang="pl-PL" sz="1000" b="1" dirty="0" smtClean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latin typeface="+mn-lt"/>
                        </a:rPr>
                        <a:t>ZEA</a:t>
                      </a:r>
                      <a:endParaRPr lang="pl-PL" sz="1000" b="1" dirty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latin typeface="+mn-lt"/>
                        </a:rPr>
                        <a:t>Indie</a:t>
                      </a:r>
                      <a:endParaRPr lang="pl-PL" sz="1000" b="1" dirty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</a:tr>
              <a:tr h="2512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endParaRPr lang="pl-PL" sz="1000" b="1" dirty="0" smtClean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RPA</a:t>
                      </a:r>
                    </a:p>
                  </a:txBody>
                  <a:tcPr marL="35470" marR="35470" marT="17735" marB="17735" anchor="ctr"/>
                </a:tc>
              </a:tr>
              <a:tr h="342219">
                <a:tc>
                  <a:txBody>
                    <a:bodyPr/>
                    <a:lstStyle/>
                    <a:p>
                      <a:pPr algn="ctr"/>
                      <a:endParaRPr lang="pl-PL" sz="1000" b="1" dirty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latin typeface="+mn-lt"/>
                        </a:rPr>
                        <a:t>Niemcy</a:t>
                      </a:r>
                      <a:endParaRPr lang="pl-PL" sz="1000" b="1" dirty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7884368" y="44624"/>
            <a:ext cx="118762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482453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"/>
            </a:pPr>
            <a:r>
              <a:rPr lang="pl-PL" sz="1800" b="1" dirty="0" smtClean="0">
                <a:solidFill>
                  <a:srgbClr val="005392"/>
                </a:solidFill>
              </a:rPr>
              <a:t>18 stoisk narodowych </a:t>
            </a:r>
            <a:r>
              <a:rPr lang="pl-PL" sz="1800" dirty="0" smtClean="0">
                <a:solidFill>
                  <a:schemeClr val="tx1"/>
                </a:solidFill>
              </a:rPr>
              <a:t>w 15 krajach: Japonia, Algieria, Chiny, Tajwan, Iran, RPA, Hongkong, Wietnam, Indie, ZEA, USA, Niemcy, Francja, Arabia Saudyjska, Białoruś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"/>
            </a:pPr>
            <a:r>
              <a:rPr lang="pl-PL" sz="1800" b="1" dirty="0" smtClean="0">
                <a:solidFill>
                  <a:srgbClr val="005392"/>
                </a:solidFill>
              </a:rPr>
              <a:t>15 misji gospodarczych </a:t>
            </a:r>
            <a:r>
              <a:rPr lang="pl-PL" sz="1800" dirty="0" smtClean="0"/>
              <a:t>z udziałem przedsiębiorców w 13 krajach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"/>
            </a:pPr>
            <a:r>
              <a:rPr lang="pl-PL" sz="1800" b="1" dirty="0" smtClean="0">
                <a:solidFill>
                  <a:srgbClr val="005392"/>
                </a:solidFill>
              </a:rPr>
              <a:t>misje przyjazdowe </a:t>
            </a:r>
            <a:r>
              <a:rPr lang="pl-PL" sz="1800" dirty="0" smtClean="0">
                <a:solidFill>
                  <a:schemeClr val="tx1"/>
                </a:solidFill>
              </a:rPr>
              <a:t>zagranicznych dziennikarzy i przedsiębiorców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"/>
            </a:pPr>
            <a:r>
              <a:rPr lang="pl-PL" sz="1800" b="1" dirty="0" smtClean="0">
                <a:solidFill>
                  <a:srgbClr val="005392"/>
                </a:solidFill>
              </a:rPr>
              <a:t>spotkania </a:t>
            </a:r>
            <a:r>
              <a:rPr lang="pl-PL" sz="1800" b="1" dirty="0">
                <a:solidFill>
                  <a:srgbClr val="005392"/>
                </a:solidFill>
              </a:rPr>
              <a:t>informacyjno-szkoleniowe </a:t>
            </a:r>
            <a:r>
              <a:rPr lang="pl-PL" sz="1800" dirty="0" smtClean="0"/>
              <a:t>nt. uwarunkowań prowadzenia biznesu na rynkach zagranicznych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"/>
            </a:pPr>
            <a:r>
              <a:rPr lang="pl-PL" sz="1800" b="1" dirty="0">
                <a:solidFill>
                  <a:srgbClr val="005392"/>
                </a:solidFill>
              </a:rPr>
              <a:t>organizacja spotkań biznesowych (b2b</a:t>
            </a:r>
            <a:r>
              <a:rPr lang="pl-PL" sz="1800" b="1" dirty="0" smtClean="0">
                <a:solidFill>
                  <a:srgbClr val="005392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"/>
            </a:pPr>
            <a:r>
              <a:rPr lang="pl-PL" sz="1800" b="1" dirty="0">
                <a:solidFill>
                  <a:srgbClr val="005392"/>
                </a:solidFill>
              </a:rPr>
              <a:t>pokazy kulinarne i degustacje polskich specjalności żywnościowych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"/>
            </a:pPr>
            <a:r>
              <a:rPr lang="pl-PL" sz="1800" b="1" dirty="0" smtClean="0">
                <a:solidFill>
                  <a:srgbClr val="005392"/>
                </a:solidFill>
              </a:rPr>
              <a:t>publikacje w zagranicznej prasie branżowej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"/>
            </a:pPr>
            <a:r>
              <a:rPr lang="pl-PL" sz="1800" b="1" dirty="0" smtClean="0">
                <a:solidFill>
                  <a:srgbClr val="005392"/>
                </a:solidFill>
              </a:rPr>
              <a:t>działania informacyjno-promocyjne w </a:t>
            </a:r>
            <a:r>
              <a:rPr lang="pl-PL" sz="1800" b="1" dirty="0" err="1" smtClean="0">
                <a:solidFill>
                  <a:srgbClr val="005392"/>
                </a:solidFill>
              </a:rPr>
              <a:t>social</a:t>
            </a:r>
            <a:r>
              <a:rPr lang="pl-PL" sz="1800" b="1" dirty="0" smtClean="0">
                <a:solidFill>
                  <a:srgbClr val="005392"/>
                </a:solidFill>
              </a:rPr>
              <a:t> mediach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"/>
            </a:pPr>
            <a:r>
              <a:rPr lang="pl-PL" sz="1800" dirty="0" smtClean="0"/>
              <a:t>udział w </a:t>
            </a:r>
            <a:r>
              <a:rPr lang="pl-PL" sz="1800" dirty="0"/>
              <a:t>realizacji </a:t>
            </a:r>
            <a:r>
              <a:rPr lang="pl-PL" sz="1800" b="1" dirty="0" smtClean="0">
                <a:solidFill>
                  <a:srgbClr val="005392"/>
                </a:solidFill>
              </a:rPr>
              <a:t>wydarzeń promocyjnych </a:t>
            </a:r>
            <a:r>
              <a:rPr lang="pl-PL" sz="1800" dirty="0"/>
              <a:t>organizowanych przez </a:t>
            </a:r>
            <a:r>
              <a:rPr lang="pl-PL" sz="1800" b="1" dirty="0" err="1" smtClean="0">
                <a:solidFill>
                  <a:srgbClr val="005392"/>
                </a:solidFill>
              </a:rPr>
              <a:t>MRiRW</a:t>
            </a:r>
            <a:r>
              <a:rPr lang="pl-PL" sz="1800" b="1" dirty="0" smtClean="0">
                <a:solidFill>
                  <a:srgbClr val="005392"/>
                </a:solidFill>
              </a:rPr>
              <a:t>, MR, MSZ, polskie placówki dyplomatyczne </a:t>
            </a:r>
          </a:p>
        </p:txBody>
      </p:sp>
      <p:sp>
        <p:nvSpPr>
          <p:cNvPr id="5" name="Tytuł 1"/>
          <p:cNvSpPr txBox="1">
            <a:spLocks noGrp="1"/>
          </p:cNvSpPr>
          <p:nvPr>
            <p:ph type="title"/>
          </p:nvPr>
        </p:nvSpPr>
        <p:spPr>
          <a:xfrm>
            <a:off x="19214" y="11663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Bezpośrednie działania </a:t>
            </a:r>
            <a:r>
              <a:rPr lang="pl-PL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 w 2017 r.</a:t>
            </a:r>
            <a:endParaRPr lang="pl-PL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668344" y="44624"/>
            <a:ext cx="14036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8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668344" y="44624"/>
            <a:ext cx="14036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2" y="1268760"/>
            <a:ext cx="2838441" cy="149452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394474" cy="100365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3" y="2627281"/>
            <a:ext cx="2604120" cy="260412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25" y="4293096"/>
            <a:ext cx="2111256" cy="211125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37" y="3006978"/>
            <a:ext cx="3203848" cy="926733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5496" y="18864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Udział w targach w 2017 – Afryka i Bliski Wschód</a:t>
            </a:r>
          </a:p>
        </p:txBody>
      </p:sp>
    </p:spTree>
    <p:extLst>
      <p:ext uri="{BB962C8B-B14F-4D97-AF65-F5344CB8AC3E}">
        <p14:creationId xmlns:p14="http://schemas.microsoft.com/office/powerpoint/2010/main" val="28132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3600400" cy="72008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5338911" y="4365104"/>
            <a:ext cx="36004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200800" cy="2232248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Program wsparcia </a:t>
            </a:r>
            <a:r>
              <a:rPr lang="pl-PL" sz="2800" b="1" dirty="0" smtClean="0">
                <a:solidFill>
                  <a:schemeClr val="bg1"/>
                </a:solidFill>
              </a:rPr>
              <a:t>eksportu </a:t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na </a:t>
            </a:r>
            <a:r>
              <a:rPr lang="pl-PL" sz="2800" b="1" dirty="0">
                <a:solidFill>
                  <a:schemeClr val="bg1"/>
                </a:solidFill>
              </a:rPr>
              <a:t>rynkach niestandardowych </a:t>
            </a:r>
            <a:r>
              <a:rPr lang="pl-PL" sz="2800" b="1" dirty="0" smtClean="0">
                <a:solidFill>
                  <a:schemeClr val="bg1"/>
                </a:solidFill>
              </a:rPr>
              <a:t/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– oferta </a:t>
            </a:r>
            <a:r>
              <a:rPr lang="pl-PL" sz="2800" b="1" dirty="0">
                <a:solidFill>
                  <a:schemeClr val="bg1"/>
                </a:solidFill>
              </a:rPr>
              <a:t>ARR w praktyce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554935" y="441951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 smtClean="0">
                <a:solidFill>
                  <a:schemeClr val="bg1"/>
                </a:solidFill>
              </a:rPr>
              <a:t>Monika Tyska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Dyrektor</a:t>
            </a:r>
          </a:p>
          <a:p>
            <a:pPr algn="r"/>
            <a:r>
              <a:rPr lang="pl-PL" dirty="0" smtClean="0">
                <a:solidFill>
                  <a:schemeClr val="bg1"/>
                </a:solidFill>
              </a:rPr>
              <a:t>Biura Wspierania Eksportu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03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35" y="3133604"/>
            <a:ext cx="1680267" cy="168026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668344" y="44624"/>
            <a:ext cx="14036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76" y="3364384"/>
            <a:ext cx="1449487" cy="144948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54" y="3821311"/>
            <a:ext cx="1444012" cy="1444012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12" y="1628800"/>
            <a:ext cx="1600944" cy="1600944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5" y="1925140"/>
            <a:ext cx="1896171" cy="1896171"/>
          </a:xfrm>
          <a:prstGeom prst="rect">
            <a:avLst/>
          </a:prstGeom>
        </p:spPr>
      </p:pic>
      <p:pic>
        <p:nvPicPr>
          <p:cNvPr id="1024" name="Obraz 10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89" y="5586242"/>
            <a:ext cx="2550347" cy="766199"/>
          </a:xfrm>
          <a:prstGeom prst="rect">
            <a:avLst/>
          </a:prstGeom>
        </p:spPr>
      </p:pic>
      <p:pic>
        <p:nvPicPr>
          <p:cNvPr id="1025" name="Obraz 10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24350"/>
            <a:ext cx="2808010" cy="816078"/>
          </a:xfrm>
          <a:prstGeom prst="rect">
            <a:avLst/>
          </a:prstGeom>
        </p:spPr>
      </p:pic>
      <p:pic>
        <p:nvPicPr>
          <p:cNvPr id="1027" name="Obraz 10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62847"/>
            <a:ext cx="1702048" cy="170204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5496" y="1886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Udział w targach i wystawach w 2017 - Azja</a:t>
            </a:r>
          </a:p>
        </p:txBody>
      </p:sp>
    </p:spTree>
    <p:extLst>
      <p:ext uri="{BB962C8B-B14F-4D97-AF65-F5344CB8AC3E}">
        <p14:creationId xmlns:p14="http://schemas.microsoft.com/office/powerpoint/2010/main" val="4900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668344" y="44624"/>
            <a:ext cx="14036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8183"/>
            <a:ext cx="3096344" cy="106920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68" y="1776621"/>
            <a:ext cx="2016224" cy="2016224"/>
          </a:xfrm>
          <a:prstGeom prst="rect">
            <a:avLst/>
          </a:prstGeom>
        </p:spPr>
      </p:pic>
      <p:pic>
        <p:nvPicPr>
          <p:cNvPr id="11" name="Picture 2" descr="prod_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6621"/>
            <a:ext cx="18002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56" y="4653136"/>
            <a:ext cx="2808312" cy="128625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5496" y="188640"/>
            <a:ext cx="7020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Udział w targach i wystawach w 2017 </a:t>
            </a:r>
          </a:p>
          <a:p>
            <a:r>
              <a:rPr lang="pl-PL" sz="3200" dirty="0" smtClean="0"/>
              <a:t>– Europa i Ameryka Północna </a:t>
            </a:r>
          </a:p>
        </p:txBody>
      </p:sp>
    </p:spTree>
    <p:extLst>
      <p:ext uri="{BB962C8B-B14F-4D97-AF65-F5344CB8AC3E}">
        <p14:creationId xmlns:p14="http://schemas.microsoft.com/office/powerpoint/2010/main" val="30946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7668344" y="44624"/>
            <a:ext cx="14036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35496" y="18864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EXPO 2017 w Kazachstanie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22" y="1196752"/>
            <a:ext cx="319180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68484" y="1052736"/>
            <a:ext cx="54836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Temat przewodni: </a:t>
            </a:r>
            <a:r>
              <a:rPr lang="pl-PL" sz="2000" b="1" dirty="0"/>
              <a:t>Energia </a:t>
            </a:r>
            <a:r>
              <a:rPr lang="pl-PL" sz="2000" b="1" dirty="0" smtClean="0"/>
              <a:t>przyszłości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000" dirty="0"/>
              <a:t>redukcja emisji </a:t>
            </a:r>
            <a:r>
              <a:rPr lang="pl-PL" sz="2000" dirty="0" smtClean="0"/>
              <a:t>CO2</a:t>
            </a:r>
            <a:endParaRPr lang="pl-PL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000" dirty="0"/>
              <a:t>życie zgodnie z zasadami efektywności </a:t>
            </a:r>
            <a:r>
              <a:rPr lang="pl-PL" sz="2000" dirty="0" smtClean="0"/>
              <a:t>energetycznej</a:t>
            </a:r>
            <a:endParaRPr lang="pl-PL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000" dirty="0"/>
              <a:t>energia dla </a:t>
            </a:r>
            <a:r>
              <a:rPr lang="pl-PL" sz="2000" dirty="0" smtClean="0"/>
              <a:t>wszystkich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dirty="0" smtClean="0"/>
              <a:t>Termin wystawy: </a:t>
            </a:r>
            <a:r>
              <a:rPr lang="pl-PL" sz="2000" dirty="0"/>
              <a:t>10.06.2017 r. – 10.09.2017 r. </a:t>
            </a:r>
            <a:endParaRPr lang="pl-PL" sz="2000" dirty="0" smtClean="0"/>
          </a:p>
          <a:p>
            <a:pPr>
              <a:lnSpc>
                <a:spcPct val="150000"/>
              </a:lnSpc>
            </a:pP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pl-PL" sz="2000" b="1" dirty="0" smtClean="0"/>
              <a:t>Narodowy Dzień Polski – 7 września 2017 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/>
              <a:t>Spotkanie Prezydentów RP i Kazachstanu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 smtClean="0"/>
              <a:t>Polsko-Kazachstańskie Forum Gospodarcze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 smtClean="0"/>
              <a:t>Misja gospodarcza przedsiębiorców </a:t>
            </a:r>
          </a:p>
        </p:txBody>
      </p:sp>
    </p:spTree>
    <p:extLst>
      <p:ext uri="{BB962C8B-B14F-4D97-AF65-F5344CB8AC3E}">
        <p14:creationId xmlns:p14="http://schemas.microsoft.com/office/powerpoint/2010/main" val="23232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524" y="1018268"/>
            <a:ext cx="8568951" cy="864096"/>
          </a:xfr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pl-PL" sz="2200" dirty="0" smtClean="0">
                <a:solidFill>
                  <a:srgbClr val="000000"/>
                </a:solidFill>
                <a:latin typeface="+mn-lt"/>
              </a:rPr>
              <a:t>PROGRAM OPERACYJNY </a:t>
            </a:r>
            <a:r>
              <a:rPr lang="en-GB" sz="2200" dirty="0" smtClean="0">
                <a:solidFill>
                  <a:srgbClr val="000000"/>
                </a:solidFill>
                <a:latin typeface="+mn-lt"/>
              </a:rPr>
              <a:t>“</a:t>
            </a:r>
            <a:r>
              <a:rPr lang="pl-PL" sz="2200" dirty="0" smtClean="0">
                <a:solidFill>
                  <a:srgbClr val="000000"/>
                </a:solidFill>
                <a:latin typeface="+mn-lt"/>
              </a:rPr>
              <a:t>INTELIGENTNY ROZWÓJ</a:t>
            </a:r>
            <a:r>
              <a:rPr lang="en-GB" sz="2200" dirty="0" smtClean="0">
                <a:solidFill>
                  <a:srgbClr val="000000"/>
                </a:solidFill>
                <a:latin typeface="+mn-lt"/>
              </a:rPr>
              <a:t>” 2014-2020</a:t>
            </a:r>
            <a:endParaRPr lang="en-GB" sz="18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1852418"/>
            <a:ext cx="878497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Branżowy program promocji polskich specjalności żywnościowych</a:t>
            </a:r>
          </a:p>
          <a:p>
            <a:pPr algn="ctr"/>
            <a:endParaRPr lang="pl-PL" sz="2400" b="1" i="0" u="none" baseline="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pl-PL" sz="2000" b="1" i="0" u="none" baseline="0" dirty="0" smtClean="0">
                <a:cs typeface="Arial" panose="020B0604020202020204" pitchFamily="34" charset="0"/>
              </a:rPr>
              <a:t>Rynki perspektywiczne objęte przez program</a:t>
            </a:r>
            <a:r>
              <a:rPr lang="en-GB" sz="2000" b="1" i="0" u="none" baseline="0" dirty="0" smtClean="0">
                <a:cs typeface="Arial" panose="020B0604020202020204" pitchFamily="34" charset="0"/>
              </a:rPr>
              <a:t>:</a:t>
            </a:r>
            <a:r>
              <a:rPr lang="en-GB" sz="2000" b="1" dirty="0">
                <a:cs typeface="Arial" panose="020B0604020202020204" pitchFamily="34" charset="0"/>
              </a:rPr>
              <a:t/>
            </a:r>
            <a:br>
              <a:rPr lang="en-GB" sz="2000" b="1" dirty="0">
                <a:cs typeface="Arial" panose="020B0604020202020204" pitchFamily="34" charset="0"/>
              </a:rPr>
            </a:br>
            <a:r>
              <a:rPr lang="en-GB" dirty="0"/>
              <a:t/>
            </a:r>
            <a:br>
              <a:rPr lang="en-GB" dirty="0"/>
            </a:br>
            <a:r>
              <a:rPr lang="pl-PL" sz="2400" b="1" i="0" u="none" baseline="0" dirty="0" smtClean="0">
                <a:cs typeface="Arial" panose="020B0604020202020204" pitchFamily="34" charset="0"/>
              </a:rPr>
              <a:t>Chiny,</a:t>
            </a:r>
            <a:r>
              <a:rPr lang="pl-PL" sz="2400" b="1" i="0" u="none" dirty="0" smtClean="0">
                <a:cs typeface="Arial" panose="020B0604020202020204" pitchFamily="34" charset="0"/>
              </a:rPr>
              <a:t> Indie, Wietnam, ZEA</a:t>
            </a:r>
            <a:r>
              <a:rPr lang="en-GB" sz="2400" b="1" i="0" u="none" baseline="0" dirty="0" smtClean="0">
                <a:cs typeface="Arial" panose="020B0604020202020204" pitchFamily="34" charset="0"/>
              </a:rPr>
              <a:t>,</a:t>
            </a:r>
            <a:r>
              <a:rPr lang="pl-PL" sz="2400" b="1" i="0" u="none" baseline="0" dirty="0" smtClean="0">
                <a:cs typeface="Arial" panose="020B0604020202020204" pitchFamily="34" charset="0"/>
              </a:rPr>
              <a:t> RPA, </a:t>
            </a:r>
            <a:r>
              <a:rPr lang="pl-PL" sz="2400" b="1" dirty="0" smtClean="0">
                <a:cs typeface="Arial" panose="020B0604020202020204" pitchFamily="34" charset="0"/>
              </a:rPr>
              <a:t>Francja, Niemcy</a:t>
            </a:r>
          </a:p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b="1" dirty="0" err="1">
                <a:cs typeface="Arial" panose="020B0604020202020204" pitchFamily="34" charset="0"/>
              </a:rPr>
              <a:t>harmonogram</a:t>
            </a:r>
            <a:r>
              <a:rPr lang="en-US" sz="2000" b="1" dirty="0">
                <a:cs typeface="Arial" panose="020B0604020202020204" pitchFamily="34" charset="0"/>
              </a:rPr>
              <a:t> </a:t>
            </a:r>
            <a:r>
              <a:rPr lang="en-US" sz="2000" b="1" dirty="0" err="1">
                <a:cs typeface="Arial" panose="020B0604020202020204" pitchFamily="34" charset="0"/>
              </a:rPr>
              <a:t>wdrażania</a:t>
            </a:r>
            <a:r>
              <a:rPr lang="en-US" sz="2000" b="1" dirty="0">
                <a:cs typeface="Arial" panose="020B0604020202020204" pitchFamily="34" charset="0"/>
              </a:rPr>
              <a:t>:</a:t>
            </a:r>
            <a:r>
              <a:rPr lang="en-US" sz="19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/>
            </a:r>
            <a:br>
              <a:rPr lang="en-US" sz="1900" b="1" dirty="0" smtClean="0">
                <a:solidFill>
                  <a:srgbClr val="000099"/>
                </a:solidFill>
                <a:cs typeface="Arial" panose="020B0604020202020204" pitchFamily="34" charset="0"/>
              </a:rPr>
            </a:br>
            <a:r>
              <a:rPr lang="en-US" sz="2400" b="1" i="0" u="none" baseline="0" dirty="0" smtClean="0">
                <a:cs typeface="Arial" panose="020B0604020202020204" pitchFamily="34" charset="0"/>
              </a:rPr>
              <a:t>3</a:t>
            </a:r>
            <a:r>
              <a:rPr lang="pl-PL" sz="2400" b="1" i="0" u="none" baseline="0" dirty="0" smtClean="0">
                <a:cs typeface="Arial" panose="020B0604020202020204" pitchFamily="34" charset="0"/>
              </a:rPr>
              <a:t> kwartał</a:t>
            </a:r>
            <a:r>
              <a:rPr lang="en-US" sz="2400" b="1" i="0" u="none" baseline="0" dirty="0" smtClean="0">
                <a:cs typeface="Arial" panose="020B0604020202020204" pitchFamily="34" charset="0"/>
              </a:rPr>
              <a:t> 2016 – 2</a:t>
            </a:r>
            <a:r>
              <a:rPr lang="pl-PL" sz="2400" b="1" i="0" u="none" baseline="0" dirty="0" smtClean="0">
                <a:cs typeface="Arial" panose="020B0604020202020204" pitchFamily="34" charset="0"/>
              </a:rPr>
              <a:t> kwartał</a:t>
            </a:r>
            <a:r>
              <a:rPr lang="en-US" sz="2400" b="1" i="0" u="none" baseline="0" dirty="0" smtClean="0">
                <a:cs typeface="Arial" panose="020B0604020202020204" pitchFamily="34" charset="0"/>
              </a:rPr>
              <a:t> 2019</a:t>
            </a:r>
            <a:endParaRPr lang="pl-PL" sz="2400" b="1" i="0" u="none" baseline="0" dirty="0" smtClean="0">
              <a:cs typeface="Arial" panose="020B0604020202020204" pitchFamily="34" charset="0"/>
            </a:endParaRPr>
          </a:p>
          <a:p>
            <a:pPr algn="ctr"/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668344" y="44624"/>
            <a:ext cx="14036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3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28800"/>
            <a:ext cx="5544616" cy="4176464"/>
          </a:xfrm>
        </p:spPr>
        <p:txBody>
          <a:bodyPr anchor="ctr">
            <a:normAutofit fontScale="92500" lnSpcReduction="10000"/>
          </a:bodyPr>
          <a:lstStyle/>
          <a:p>
            <a:pPr marL="6858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dirty="0">
                <a:solidFill>
                  <a:srgbClr val="005392"/>
                </a:solidFill>
                <a:ea typeface="Arial Unicode MS" pitchFamily="34" charset="-128"/>
                <a:cs typeface="Arial Unicode MS" pitchFamily="34" charset="-128"/>
              </a:rPr>
              <a:t>Cele: </a:t>
            </a:r>
          </a:p>
          <a:p>
            <a:pPr marL="41148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a typeface="Arial Unicode MS" pitchFamily="34" charset="-128"/>
                <a:cs typeface="Arial Unicode MS" pitchFamily="34" charset="-128"/>
              </a:rPr>
              <a:t>wzmocnienie pozytywnego wizerunku polskiej gospodarki na arenie międzynarodowej poprzez rozpowszechnianie wiadomości o innowacyjności i wysokiej jakość polskich marek </a:t>
            </a:r>
          </a:p>
          <a:p>
            <a:pPr marL="41148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a typeface="Arial Unicode MS" pitchFamily="34" charset="-128"/>
                <a:cs typeface="Arial Unicode MS" pitchFamily="34" charset="-128"/>
              </a:rPr>
              <a:t>promowanie polskich produktów rolno-spożywczych poprzez Markę Polskiej Gospodarki</a:t>
            </a:r>
          </a:p>
          <a:p>
            <a:pPr marL="41148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a typeface="Arial Unicode MS" pitchFamily="34" charset="-128"/>
                <a:cs typeface="Arial Unicode MS" pitchFamily="34" charset="-128"/>
              </a:rPr>
              <a:t>zwiększenie konkurencyjności polskich przedsiębiorstw z sektora MSP poprzez umiędzynarodowienie ich działalności gospodarczej</a:t>
            </a:r>
          </a:p>
          <a:p>
            <a:pPr marL="41148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a typeface="Arial Unicode MS" pitchFamily="34" charset="-128"/>
                <a:cs typeface="Arial Unicode MS" pitchFamily="34" charset="-128"/>
              </a:rPr>
              <a:t>dofinansowanie dla przedsiębiorców uczestniczących w BPP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62" y="2066056"/>
            <a:ext cx="2808312" cy="4027239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67544" y="836712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400" dirty="0">
                <a:solidFill>
                  <a:schemeClr val="tx1"/>
                </a:solidFill>
              </a:rPr>
              <a:t>Branżowy program </a:t>
            </a:r>
            <a:r>
              <a:rPr lang="pl-PL" sz="2400" dirty="0" smtClean="0">
                <a:solidFill>
                  <a:schemeClr val="tx1"/>
                </a:solidFill>
              </a:rPr>
              <a:t>promocji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668344" y="44624"/>
            <a:ext cx="14036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9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GRAFIKI drobne\prezentacja_28\świat_branzo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9" y="1259133"/>
            <a:ext cx="6873315" cy="45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259632" y="271914"/>
            <a:ext cx="62646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Branżowy Program Promocji</a:t>
            </a:r>
            <a:endParaRPr lang="pl-PL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27166"/>
              </p:ext>
            </p:extLst>
          </p:nvPr>
        </p:nvGraphicFramePr>
        <p:xfrm>
          <a:off x="287525" y="3140968"/>
          <a:ext cx="3384375" cy="243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079"/>
                <a:gridCol w="759648"/>
                <a:gridCol w="759648"/>
              </a:tblGrid>
              <a:tr h="225232">
                <a:tc>
                  <a:txBody>
                    <a:bodyPr/>
                    <a:lstStyle/>
                    <a:p>
                      <a:endParaRPr lang="pl-PL" sz="900" dirty="0"/>
                    </a:p>
                  </a:txBody>
                  <a:tcPr marL="35470" marR="35470" marT="17735" marB="1773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 smtClean="0"/>
                        <a:t>2017</a:t>
                      </a:r>
                      <a:endParaRPr lang="pl-PL" sz="700" dirty="0"/>
                    </a:p>
                  </a:txBody>
                  <a:tcPr marL="35470" marR="35470" marT="17735" marB="1773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 smtClean="0"/>
                        <a:t>2018</a:t>
                      </a:r>
                      <a:endParaRPr lang="pl-PL" sz="700" dirty="0"/>
                    </a:p>
                  </a:txBody>
                  <a:tcPr marL="35470" marR="35470" marT="17735" marB="17735">
                    <a:solidFill>
                      <a:srgbClr val="C00000"/>
                    </a:solidFill>
                  </a:tcPr>
                </a:tc>
              </a:tr>
              <a:tr h="281074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latin typeface="+mn-lt"/>
                        </a:rPr>
                        <a:t>Sial China / Szanghaj</a:t>
                      </a:r>
                      <a:endParaRPr lang="pl-PL" sz="1000" b="1" dirty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dirty="0" smtClean="0">
                          <a:latin typeface="+mn-lt"/>
                        </a:rPr>
                        <a:t>√</a:t>
                      </a: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dirty="0" smtClean="0">
                          <a:latin typeface="+mn-lt"/>
                        </a:rPr>
                        <a:t>√</a:t>
                      </a:r>
                    </a:p>
                  </a:txBody>
                  <a:tcPr marL="35470" marR="35470" marT="17735" marB="17735" anchor="ctr"/>
                </a:tc>
              </a:tr>
              <a:tr h="29534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latin typeface="+mn-lt"/>
                        </a:rPr>
                        <a:t>Sial Paris</a:t>
                      </a:r>
                      <a:endParaRPr lang="pl-PL" sz="1000" b="1" dirty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700" b="1" dirty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dirty="0" smtClean="0">
                          <a:latin typeface="+mn-lt"/>
                        </a:rPr>
                        <a:t>√</a:t>
                      </a:r>
                    </a:p>
                  </a:txBody>
                  <a:tcPr marL="35470" marR="35470" marT="17735" marB="17735" anchor="ctr"/>
                </a:tc>
              </a:tr>
              <a:tr h="295345"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Anuga</a:t>
                      </a:r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pl-PL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Kolonia</a:t>
                      </a:r>
                      <a:endParaRPr lang="pl-PL" sz="1000" b="1" dirty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dirty="0" smtClean="0">
                          <a:latin typeface="+mn-lt"/>
                        </a:rPr>
                        <a:t>√</a:t>
                      </a: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700" b="1" dirty="0" smtClean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</a:tr>
              <a:tr h="253151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pl-PL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ietfood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&amp;B</a:t>
                      </a:r>
                      <a:r>
                        <a:rPr lang="pl-PL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everage</a:t>
                      </a:r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b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 Chi Minh </a:t>
                      </a: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dirty="0" smtClean="0">
                          <a:latin typeface="+mn-lt"/>
                        </a:rPr>
                        <a:t>√</a:t>
                      </a: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dirty="0" smtClean="0">
                          <a:latin typeface="+mn-lt"/>
                        </a:rPr>
                        <a:t>√</a:t>
                      </a:r>
                    </a:p>
                  </a:txBody>
                  <a:tcPr marL="35470" marR="35470" marT="17735" marB="17735" anchor="ctr"/>
                </a:tc>
              </a:tr>
              <a:tr h="342219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Annapoorna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pl-PL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Mumbaj</a:t>
                      </a:r>
                      <a:endParaRPr lang="pl-PL" sz="1000" b="1" dirty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dirty="0" smtClean="0">
                          <a:latin typeface="+mn-lt"/>
                        </a:rPr>
                        <a:t>√</a:t>
                      </a: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dirty="0" smtClean="0">
                          <a:latin typeface="+mn-lt"/>
                        </a:rPr>
                        <a:t>√</a:t>
                      </a:r>
                    </a:p>
                  </a:txBody>
                  <a:tcPr marL="35470" marR="35470" marT="17735" marB="17735" anchor="ctr"/>
                </a:tc>
              </a:tr>
              <a:tr h="262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Africa’s</a:t>
                      </a:r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Big 7  / Johannesburg</a:t>
                      </a:r>
                      <a:endParaRPr lang="pl-PL" sz="1000" b="1" dirty="0" smtClean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smtClean="0">
                          <a:latin typeface="+mn-lt"/>
                        </a:rPr>
                        <a:t>√</a:t>
                      </a:r>
                      <a:endParaRPr lang="pl-PL" sz="700" b="1" dirty="0" smtClean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dirty="0" smtClean="0">
                          <a:latin typeface="+mn-lt"/>
                        </a:rPr>
                        <a:t>√</a:t>
                      </a:r>
                    </a:p>
                  </a:txBody>
                  <a:tcPr marL="35470" marR="35470" marT="17735" marB="17735" anchor="ctr"/>
                </a:tc>
              </a:tr>
              <a:tr h="388753"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Anufood</a:t>
                      </a:r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China / Pekin</a:t>
                      </a:r>
                      <a:endParaRPr lang="pl-PL" sz="1000" b="1" dirty="0">
                        <a:latin typeface="+mn-lt"/>
                      </a:endParaRP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dirty="0" smtClean="0">
                          <a:latin typeface="+mn-lt"/>
                        </a:rPr>
                        <a:t>√</a:t>
                      </a:r>
                    </a:p>
                  </a:txBody>
                  <a:tcPr marL="35470" marR="35470" marT="17735" marB="17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dirty="0" smtClean="0">
                          <a:latin typeface="+mn-lt"/>
                        </a:rPr>
                        <a:t>√</a:t>
                      </a:r>
                    </a:p>
                  </a:txBody>
                  <a:tcPr marL="35470" marR="35470" marT="17735" marB="17735" anchor="ctr"/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7812360" y="44624"/>
            <a:ext cx="1259632" cy="1214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0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0880" cy="638944"/>
          </a:xfrm>
        </p:spPr>
        <p:txBody>
          <a:bodyPr>
            <a:noAutofit/>
          </a:bodyPr>
          <a:lstStyle/>
          <a:p>
            <a:r>
              <a:rPr lang="pl-PL" sz="2800" dirty="0"/>
              <a:t>Branżowy program promocji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008" y="1628800"/>
            <a:ext cx="8856984" cy="3672408"/>
          </a:xfrm>
        </p:spPr>
        <p:txBody>
          <a:bodyPr anchor="ctr">
            <a:norm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pl-PL" sz="2800" dirty="0" smtClean="0"/>
              <a:t>Działania ARR w 2017:</a:t>
            </a:r>
            <a:endParaRPr lang="pl-PL" sz="28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"/>
            </a:pP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6 stoisk narodowych wraz z pokazami kulinarnymi</a:t>
            </a:r>
            <a:endParaRPr lang="pl-PL" sz="19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"/>
            </a:pP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misje przyjazdowe dziennikarzy i przedsiębiorców z Wietnamu, Chin, RPA, ZEA i Indii</a:t>
            </a:r>
            <a:endParaRPr lang="pl-PL" sz="19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"/>
            </a:pP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publikacje w branżowej prasie zagranicznej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"/>
            </a:pP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działania informacyjno-promocyjne w </a:t>
            </a:r>
            <a:r>
              <a:rPr lang="pl-PL" sz="1900" dirty="0" err="1" smtClean="0">
                <a:ea typeface="Arial Unicode MS" pitchFamily="34" charset="-128"/>
                <a:cs typeface="Arial Unicode MS" pitchFamily="34" charset="-128"/>
              </a:rPr>
              <a:t>social</a:t>
            </a: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 media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"/>
            </a:pP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Wystawa polskiej żywności na giełdzie spożywczej </a:t>
            </a:r>
            <a:r>
              <a:rPr lang="pl-PL" sz="1900" dirty="0" err="1" smtClean="0">
                <a:ea typeface="Arial Unicode MS" pitchFamily="34" charset="-128"/>
                <a:cs typeface="Arial Unicode MS" pitchFamily="34" charset="-128"/>
              </a:rPr>
              <a:t>Rungis</a:t>
            </a: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 pod Paryżem</a:t>
            </a:r>
            <a:endParaRPr lang="pl-PL" sz="19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668344" y="44624"/>
            <a:ext cx="14036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1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7668344" y="44624"/>
            <a:ext cx="14036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86" y="2968907"/>
            <a:ext cx="1449487" cy="144948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55" y="4573185"/>
            <a:ext cx="1834896" cy="1834896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4" y="891270"/>
            <a:ext cx="2184203" cy="2184203"/>
          </a:xfrm>
          <a:prstGeom prst="rect">
            <a:avLst/>
          </a:prstGeom>
        </p:spPr>
      </p:pic>
      <p:pic>
        <p:nvPicPr>
          <p:cNvPr id="1027" name="Obraz 10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1" y="3501008"/>
            <a:ext cx="1702048" cy="17020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51" y="2725266"/>
            <a:ext cx="1957387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27" y="859290"/>
            <a:ext cx="1748222" cy="174822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84" y="1290311"/>
            <a:ext cx="2566314" cy="886181"/>
          </a:xfrm>
          <a:prstGeom prst="rect">
            <a:avLst/>
          </a:prstGeom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0880" cy="638944"/>
          </a:xfrm>
        </p:spPr>
        <p:txBody>
          <a:bodyPr>
            <a:noAutofit/>
          </a:bodyPr>
          <a:lstStyle/>
          <a:p>
            <a:r>
              <a:rPr lang="pl-PL" sz="2800" dirty="0"/>
              <a:t>Branżowy program promocji</a:t>
            </a:r>
          </a:p>
        </p:txBody>
      </p:sp>
    </p:spTree>
    <p:extLst>
      <p:ext uri="{BB962C8B-B14F-4D97-AF65-F5344CB8AC3E}">
        <p14:creationId xmlns:p14="http://schemas.microsoft.com/office/powerpoint/2010/main" val="37385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0880" cy="638944"/>
          </a:xfrm>
        </p:spPr>
        <p:txBody>
          <a:bodyPr>
            <a:noAutofit/>
          </a:bodyPr>
          <a:lstStyle/>
          <a:p>
            <a:r>
              <a:rPr lang="pl-PL" sz="2800" dirty="0" smtClean="0"/>
              <a:t>Działania promocyjne </a:t>
            </a:r>
            <a:r>
              <a:rPr lang="pl-PL" sz="2800" dirty="0" err="1" smtClean="0"/>
              <a:t>MRiRW</a:t>
            </a:r>
            <a:r>
              <a:rPr lang="pl-PL" sz="2800" dirty="0" smtClean="0"/>
              <a:t> w 2017 r.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604448" cy="432048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"/>
            </a:pP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7-11.03.2017 </a:t>
            </a:r>
            <a:r>
              <a:rPr lang="pl-PL" sz="1900" dirty="0">
                <a:ea typeface="Arial Unicode MS" pitchFamily="34" charset="-128"/>
                <a:cs typeface="Arial Unicode MS" pitchFamily="34" charset="-128"/>
              </a:rPr>
              <a:t>r. </a:t>
            </a:r>
            <a:r>
              <a:rPr lang="pl-PL" sz="1900" dirty="0" err="1">
                <a:ea typeface="Arial Unicode MS" pitchFamily="34" charset="-128"/>
                <a:cs typeface="Arial Unicode MS" pitchFamily="34" charset="-128"/>
              </a:rPr>
              <a:t>Aahar</a:t>
            </a:r>
            <a:r>
              <a:rPr lang="pl-PL" sz="1900" dirty="0">
                <a:ea typeface="Arial Unicode MS" pitchFamily="34" charset="-128"/>
                <a:cs typeface="Arial Unicode MS" pitchFamily="34" charset="-128"/>
              </a:rPr>
              <a:t> w New Delhi, </a:t>
            </a: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Indie</a:t>
            </a:r>
            <a:endParaRPr lang="pl-PL" sz="19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"/>
            </a:pP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19-22.03.2017 </a:t>
            </a:r>
            <a:r>
              <a:rPr lang="pl-PL" sz="1900" dirty="0">
                <a:ea typeface="Arial Unicode MS" pitchFamily="34" charset="-128"/>
                <a:cs typeface="Arial Unicode MS" pitchFamily="34" charset="-128"/>
              </a:rPr>
              <a:t>r. IFE Londyn w Londynie, Wlk. Brytania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"/>
            </a:pP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22-24.04.2017 </a:t>
            </a:r>
            <a:r>
              <a:rPr lang="pl-PL" sz="1900" dirty="0">
                <a:ea typeface="Arial Unicode MS" pitchFamily="34" charset="-128"/>
                <a:cs typeface="Arial Unicode MS" pitchFamily="34" charset="-128"/>
              </a:rPr>
              <a:t>r. Food </a:t>
            </a:r>
            <a:r>
              <a:rPr lang="pl-PL" sz="1900" dirty="0" err="1">
                <a:ea typeface="Arial Unicode MS" pitchFamily="34" charset="-128"/>
                <a:cs typeface="Arial Unicode MS" pitchFamily="34" charset="-128"/>
              </a:rPr>
              <a:t>Africa</a:t>
            </a:r>
            <a:r>
              <a:rPr lang="pl-PL" sz="1900" dirty="0">
                <a:ea typeface="Arial Unicode MS" pitchFamily="34" charset="-128"/>
                <a:cs typeface="Arial Unicode MS" pitchFamily="34" charset="-128"/>
              </a:rPr>
              <a:t> w Kairze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"/>
            </a:pP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2-4.05.2017 </a:t>
            </a:r>
            <a:r>
              <a:rPr lang="pl-PL" sz="1900" dirty="0">
                <a:ea typeface="Arial Unicode MS" pitchFamily="34" charset="-128"/>
                <a:cs typeface="Arial Unicode MS" pitchFamily="34" charset="-128"/>
              </a:rPr>
              <a:t>r. Sial </a:t>
            </a: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Canada </a:t>
            </a:r>
            <a:r>
              <a:rPr lang="pl-PL" sz="1900" dirty="0">
                <a:ea typeface="Arial Unicode MS" pitchFamily="34" charset="-128"/>
                <a:cs typeface="Arial Unicode MS" pitchFamily="34" charset="-128"/>
              </a:rPr>
              <a:t>w Toronto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"/>
            </a:pP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17.05.2017 </a:t>
            </a:r>
            <a:r>
              <a:rPr lang="pl-PL" sz="1900" dirty="0">
                <a:ea typeface="Arial Unicode MS" pitchFamily="34" charset="-128"/>
                <a:cs typeface="Arial Unicode MS" pitchFamily="34" charset="-128"/>
              </a:rPr>
              <a:t>r. Polish Food Festiwal w Singapurze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"/>
            </a:pP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16-19.05.2017 </a:t>
            </a:r>
            <a:r>
              <a:rPr lang="pl-PL" sz="1900" dirty="0">
                <a:ea typeface="Arial Unicode MS" pitchFamily="34" charset="-128"/>
                <a:cs typeface="Arial Unicode MS" pitchFamily="34" charset="-128"/>
              </a:rPr>
              <a:t>r. Seul Food and Hotel w Seulu, Korea Płd</a:t>
            </a:r>
            <a:r>
              <a:rPr lang="pl-PL" sz="1900" dirty="0" smtClean="0">
                <a:ea typeface="Arial Unicode MS" pitchFamily="34" charset="-128"/>
                <a:cs typeface="Arial Unicode MS" pitchFamily="34" charset="-128"/>
              </a:rPr>
              <a:t>.</a:t>
            </a:r>
            <a:endParaRPr lang="pl-PL" sz="19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668344" y="44624"/>
            <a:ext cx="14036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6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3888432" cy="269173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Dziękuję za uwagę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6400800" cy="864096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 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796136" y="116632"/>
            <a:ext cx="3059832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0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607170" y="1369405"/>
            <a:ext cx="8208912" cy="1411523"/>
          </a:xfrm>
          <a:solidFill>
            <a:schemeClr val="bg1">
              <a:alpha val="90000"/>
            </a:schemeClr>
          </a:solidFill>
        </p:spPr>
        <p:txBody>
          <a:bodyPr anchor="ctr">
            <a:normAutofit/>
          </a:bodyPr>
          <a:lstStyle/>
          <a:p>
            <a:pPr>
              <a:buClr>
                <a:srgbClr val="67AA10"/>
              </a:buClr>
            </a:pPr>
            <a:endParaRPr lang="pl-PL" sz="1800" dirty="0">
              <a:solidFill>
                <a:schemeClr val="tx1"/>
              </a:solidFill>
            </a:endParaRPr>
          </a:p>
          <a:p>
            <a:pPr marL="68580" indent="0" algn="ctr">
              <a:buClr>
                <a:srgbClr val="67AA10"/>
              </a:buClr>
              <a:buNone/>
            </a:pPr>
            <a:r>
              <a:rPr lang="pl-PL" sz="2800" dirty="0"/>
              <a:t>Promocja pod jednym, wspólnym </a:t>
            </a:r>
            <a:r>
              <a:rPr lang="pl-PL" sz="2800" dirty="0" smtClean="0"/>
              <a:t>hasłem i godłem Marki Polskiej Gospodarki: </a:t>
            </a:r>
            <a:endParaRPr lang="pl-PL" sz="1800" b="0" dirty="0" smtClean="0">
              <a:solidFill>
                <a:schemeClr val="tx1"/>
              </a:solidFill>
            </a:endParaRPr>
          </a:p>
          <a:p>
            <a:pPr>
              <a:buClr>
                <a:srgbClr val="67AA10"/>
              </a:buClr>
            </a:pP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2572"/>
            <a:ext cx="2736304" cy="187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0306" name="Rectangle 2"/>
          <p:cNvSpPr>
            <a:spLocks noChangeArrowheads="1"/>
          </p:cNvSpPr>
          <p:nvPr/>
        </p:nvSpPr>
        <p:spPr bwMode="auto">
          <a:xfrm>
            <a:off x="971550" y="0"/>
            <a:ext cx="81724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endParaRPr lang="pl-PL" altLang="pl-PL" sz="280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607170" y="1268760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sz="2400" dirty="0">
              <a:solidFill>
                <a:srgbClr val="005392"/>
              </a:solidFill>
            </a:endParaRPr>
          </a:p>
        </p:txBody>
      </p:sp>
      <p:pic>
        <p:nvPicPr>
          <p:cNvPr id="9218" name="Picture 2" descr="D:\POLIGRAFIA\Polska Smakuje\poland_tastes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30358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668344" y="44624"/>
            <a:ext cx="14036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322" y="22091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Priorytety Resortu Rolnictwa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4032448"/>
          </a:xfrm>
        </p:spPr>
        <p:txBody>
          <a:bodyPr>
            <a:normAutofit/>
          </a:bodyPr>
          <a:lstStyle/>
          <a:p>
            <a:r>
              <a:rPr lang="pl-PL" dirty="0"/>
              <a:t>Najbardziej perspektywiczne rynki zbytu dla polskiego eksportu </a:t>
            </a:r>
            <a:r>
              <a:rPr lang="pl-PL" dirty="0" smtClean="0"/>
              <a:t>żywności:</a:t>
            </a:r>
            <a:endParaRPr lang="pl-PL" dirty="0"/>
          </a:p>
          <a:p>
            <a:pPr lvl="1"/>
            <a:r>
              <a:rPr lang="pl-PL" dirty="0" smtClean="0"/>
              <a:t>Zjednoczone </a:t>
            </a:r>
            <a:r>
              <a:rPr lang="pl-PL" dirty="0"/>
              <a:t>Emiraty Arabskie, </a:t>
            </a:r>
            <a:r>
              <a:rPr lang="pl-PL" dirty="0" smtClean="0"/>
              <a:t>Arabia </a:t>
            </a:r>
            <a:r>
              <a:rPr lang="pl-PL" dirty="0"/>
              <a:t>Saudyjska, </a:t>
            </a:r>
            <a:r>
              <a:rPr lang="pl-PL" dirty="0" smtClean="0"/>
              <a:t>Algieria</a:t>
            </a:r>
            <a:r>
              <a:rPr lang="pl-PL" dirty="0"/>
              <a:t>, </a:t>
            </a:r>
            <a:r>
              <a:rPr lang="pl-PL" dirty="0" smtClean="0"/>
              <a:t>Egipt</a:t>
            </a:r>
            <a:r>
              <a:rPr lang="pl-PL" dirty="0"/>
              <a:t>, Republika Południowe Afryki, </a:t>
            </a:r>
            <a:endParaRPr lang="pl-PL" dirty="0" smtClean="0"/>
          </a:p>
          <a:p>
            <a:pPr lvl="1"/>
            <a:r>
              <a:rPr lang="pl-PL" dirty="0" smtClean="0"/>
              <a:t>Indie</a:t>
            </a:r>
            <a:r>
              <a:rPr lang="pl-PL" dirty="0"/>
              <a:t>, Japonia, Chiny i Tajwan, Wietnam, Iran,</a:t>
            </a:r>
            <a:endParaRPr lang="pl-PL" dirty="0" smtClean="0"/>
          </a:p>
          <a:p>
            <a:pPr lvl="1"/>
            <a:r>
              <a:rPr lang="pl-PL" dirty="0" smtClean="0"/>
              <a:t>Kanada</a:t>
            </a:r>
            <a:r>
              <a:rPr lang="pl-PL" dirty="0"/>
              <a:t>, </a:t>
            </a:r>
            <a:r>
              <a:rPr lang="pl-PL" dirty="0" smtClean="0"/>
              <a:t>Stany </a:t>
            </a:r>
            <a:r>
              <a:rPr lang="pl-PL" dirty="0"/>
              <a:t>Zjednoczone, </a:t>
            </a:r>
            <a:endParaRPr lang="pl-PL" dirty="0" smtClean="0"/>
          </a:p>
          <a:p>
            <a:pPr lvl="1"/>
            <a:r>
              <a:rPr lang="pl-PL" dirty="0" smtClean="0"/>
              <a:t>Białoruś </a:t>
            </a:r>
            <a:r>
              <a:rPr lang="pl-PL" dirty="0"/>
              <a:t>i Kazachstan</a:t>
            </a:r>
            <a:r>
              <a:rPr lang="pl-PL" dirty="0" smtClean="0"/>
              <a:t>. </a:t>
            </a:r>
          </a:p>
          <a:p>
            <a:pPr lvl="1"/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41" y="91405"/>
            <a:ext cx="14271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7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637" y="144586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Priorytety Resortu Rolnictwa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29261"/>
            <a:ext cx="8712968" cy="4476003"/>
          </a:xfrm>
        </p:spPr>
        <p:txBody>
          <a:bodyPr anchor="ctr">
            <a:normAutofit fontScale="85000" lnSpcReduction="20000"/>
          </a:bodyPr>
          <a:lstStyle/>
          <a:p>
            <a:pPr marL="0" indent="0" eaLnBrk="0" hangingPunct="0">
              <a:buNone/>
            </a:pPr>
            <a:r>
              <a:rPr lang="pl-PL" dirty="0" smtClean="0"/>
              <a:t>Najważniejsze </a:t>
            </a:r>
            <a:r>
              <a:rPr lang="pl-PL" dirty="0"/>
              <a:t>działania </a:t>
            </a:r>
            <a:r>
              <a:rPr lang="pl-PL" dirty="0" smtClean="0"/>
              <a:t>resortu w 2017 r.  </a:t>
            </a:r>
            <a:r>
              <a:rPr lang="pl-PL" dirty="0"/>
              <a:t>dotyczyć </a:t>
            </a:r>
            <a:r>
              <a:rPr lang="pl-PL" dirty="0" smtClean="0"/>
              <a:t>będą:</a:t>
            </a:r>
            <a:endParaRPr lang="pl-PL" dirty="0"/>
          </a:p>
          <a:p>
            <a:pPr eaLnBrk="0" hangingPunct="0"/>
            <a:r>
              <a:rPr lang="pl-PL" b="1" dirty="0" smtClean="0"/>
              <a:t>zwiększenia konkurencyjności </a:t>
            </a:r>
            <a:r>
              <a:rPr lang="pl-PL" dirty="0" smtClean="0"/>
              <a:t>polskiej branży rolno-spożywczej,</a:t>
            </a:r>
          </a:p>
          <a:p>
            <a:pPr eaLnBrk="0" hangingPunct="0"/>
            <a:r>
              <a:rPr lang="pl-PL" dirty="0" smtClean="0"/>
              <a:t>wsparcia </a:t>
            </a:r>
            <a:r>
              <a:rPr lang="pl-PL" b="1" dirty="0" smtClean="0"/>
              <a:t>internacjonalizacji</a:t>
            </a:r>
            <a:r>
              <a:rPr lang="pl-PL" dirty="0" smtClean="0"/>
              <a:t> polskich firm spożywczych sektora MŚP,</a:t>
            </a:r>
          </a:p>
          <a:p>
            <a:pPr eaLnBrk="0" hangingPunct="0"/>
            <a:r>
              <a:rPr lang="pl-PL" dirty="0" smtClean="0"/>
              <a:t>otwarcia </a:t>
            </a:r>
            <a:r>
              <a:rPr lang="pl-PL" dirty="0"/>
              <a:t>lub poszerzenia </a:t>
            </a:r>
            <a:r>
              <a:rPr lang="pl-PL" b="1" dirty="0"/>
              <a:t>dostępu do </a:t>
            </a:r>
            <a:r>
              <a:rPr lang="pl-PL" b="1" dirty="0" smtClean="0"/>
              <a:t>nowych rynków</a:t>
            </a:r>
            <a:r>
              <a:rPr lang="pl-PL" dirty="0" smtClean="0"/>
              <a:t>, </a:t>
            </a:r>
            <a:r>
              <a:rPr lang="pl-PL" dirty="0"/>
              <a:t>z uwzględnieniem perspektywicznych produktów na poszczególnych </a:t>
            </a:r>
            <a:r>
              <a:rPr lang="pl-PL" dirty="0" smtClean="0"/>
              <a:t>rynkach,</a:t>
            </a:r>
          </a:p>
          <a:p>
            <a:pPr eaLnBrk="0" hangingPunct="0"/>
            <a:r>
              <a:rPr lang="pl-PL" dirty="0" smtClean="0"/>
              <a:t>wsparcia </a:t>
            </a:r>
            <a:r>
              <a:rPr lang="pl-PL" b="1" dirty="0" smtClean="0"/>
              <a:t>szerszej obecności </a:t>
            </a:r>
            <a:r>
              <a:rPr lang="pl-PL" dirty="0" smtClean="0"/>
              <a:t>polskich eksporterów na rynkach zagranicznych poprzez organizację stoisk narodowych na wybranych targach.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41" y="91405"/>
            <a:ext cx="14271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4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1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7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716086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Plany działań na 2017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816424"/>
          </a:xfrm>
        </p:spPr>
        <p:txBody>
          <a:bodyPr anchor="ctr">
            <a:normAutofit/>
          </a:bodyPr>
          <a:lstStyle/>
          <a:p>
            <a:pPr lvl="1" eaLnBrk="0" hangingPunct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 smtClean="0"/>
              <a:t>Działania bezpośrednie Agencji Rynku Rolnego</a:t>
            </a:r>
          </a:p>
          <a:p>
            <a:pPr lvl="1" eaLnBrk="0" hangingPunct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 smtClean="0"/>
              <a:t>Branżowy Program Promocji polskich specjalności żywnościowych,</a:t>
            </a:r>
          </a:p>
          <a:p>
            <a:pPr lvl="1" eaLnBrk="0" hangingPunct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 smtClean="0"/>
              <a:t>Działania promocyjne Ministerstwa Rolnictwa i Rozwoju Wsi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41" y="91405"/>
            <a:ext cx="14271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5419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6667</TotalTime>
  <Words>812</Words>
  <Application>Microsoft Office PowerPoint</Application>
  <PresentationFormat>Pokaz na ekranie (4:3)</PresentationFormat>
  <Paragraphs>156</Paragraphs>
  <Slides>29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Prezentacja programu PowerPoint</vt:lpstr>
      <vt:lpstr>Program wsparcia eksportu  na rynkach niestandardowych  – oferta ARR w praktyce</vt:lpstr>
      <vt:lpstr>Prezentacja programu PowerPoint</vt:lpstr>
      <vt:lpstr>Priorytety Resortu Rolnictwa </vt:lpstr>
      <vt:lpstr>Priorytety Resortu Rolnictwa </vt:lpstr>
      <vt:lpstr>Prezentacja programu PowerPoint</vt:lpstr>
      <vt:lpstr>Prezentacja programu PowerPoint</vt:lpstr>
      <vt:lpstr>Prezentacja programu PowerPoint</vt:lpstr>
      <vt:lpstr>Plany działań na 2017 r.</vt:lpstr>
      <vt:lpstr>Prezentacja programu PowerPoint</vt:lpstr>
      <vt:lpstr>   </vt:lpstr>
      <vt:lpstr>Prezentacja programu PowerPoint</vt:lpstr>
      <vt:lpstr>Prezentacja programu PowerPoint</vt:lpstr>
      <vt:lpstr>   </vt:lpstr>
      <vt:lpstr>   </vt:lpstr>
      <vt:lpstr>   </vt:lpstr>
      <vt:lpstr>Prezentacja programu PowerPoint</vt:lpstr>
      <vt:lpstr>Bezpośrednie działania ARR w 2017 r.</vt:lpstr>
      <vt:lpstr>Prezentacja programu PowerPoint</vt:lpstr>
      <vt:lpstr>Prezentacja programu PowerPoint</vt:lpstr>
      <vt:lpstr>Prezentacja programu PowerPoint</vt:lpstr>
      <vt:lpstr>Prezentacja programu PowerPoint</vt:lpstr>
      <vt:lpstr>PROGRAM OPERACYJNY “INTELIGENTNY ROZWÓJ” 2014-2020</vt:lpstr>
      <vt:lpstr>Prezentacja programu PowerPoint</vt:lpstr>
      <vt:lpstr>Prezentacja programu PowerPoint</vt:lpstr>
      <vt:lpstr>Branżowy program promocji</vt:lpstr>
      <vt:lpstr>Branżowy program promocji</vt:lpstr>
      <vt:lpstr>Działania promocyjne MRiRW w 2017 r.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Rygalski Radosław</dc:creator>
  <cp:lastModifiedBy>Mariusz1 Rudzki</cp:lastModifiedBy>
  <cp:revision>110</cp:revision>
  <cp:lastPrinted>2017-03-15T08:35:23Z</cp:lastPrinted>
  <dcterms:created xsi:type="dcterms:W3CDTF">2016-09-14T07:08:59Z</dcterms:created>
  <dcterms:modified xsi:type="dcterms:W3CDTF">2017-03-20T14:02:44Z</dcterms:modified>
</cp:coreProperties>
</file>