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5"/>
  </p:notesMasterIdLst>
  <p:handoutMasterIdLst>
    <p:handoutMasterId r:id="rId36"/>
  </p:handoutMasterIdLst>
  <p:sldIdLst>
    <p:sldId id="457" r:id="rId2"/>
    <p:sldId id="286" r:id="rId3"/>
    <p:sldId id="440" r:id="rId4"/>
    <p:sldId id="306" r:id="rId5"/>
    <p:sldId id="307" r:id="rId6"/>
    <p:sldId id="308" r:id="rId7"/>
    <p:sldId id="335" r:id="rId8"/>
    <p:sldId id="310" r:id="rId9"/>
    <p:sldId id="309" r:id="rId10"/>
    <p:sldId id="443" r:id="rId11"/>
    <p:sldId id="441" r:id="rId12"/>
    <p:sldId id="446" r:id="rId13"/>
    <p:sldId id="444" r:id="rId14"/>
    <p:sldId id="445" r:id="rId15"/>
    <p:sldId id="448" r:id="rId16"/>
    <p:sldId id="453" r:id="rId17"/>
    <p:sldId id="450" r:id="rId18"/>
    <p:sldId id="455" r:id="rId19"/>
    <p:sldId id="454" r:id="rId20"/>
    <p:sldId id="452" r:id="rId21"/>
    <p:sldId id="449" r:id="rId22"/>
    <p:sldId id="436" r:id="rId23"/>
    <p:sldId id="403" r:id="rId24"/>
    <p:sldId id="439" r:id="rId25"/>
    <p:sldId id="415" r:id="rId26"/>
    <p:sldId id="377" r:id="rId27"/>
    <p:sldId id="456" r:id="rId28"/>
    <p:sldId id="416" r:id="rId29"/>
    <p:sldId id="365" r:id="rId30"/>
    <p:sldId id="368" r:id="rId31"/>
    <p:sldId id="438" r:id="rId32"/>
    <p:sldId id="366" r:id="rId33"/>
    <p:sldId id="447" r:id="rId34"/>
  </p:sldIdLst>
  <p:sldSz cx="9144000" cy="5143500" type="screen16x9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0681" autoAdjust="0"/>
  </p:normalViewPr>
  <p:slideViewPr>
    <p:cSldViewPr>
      <p:cViewPr>
        <p:scale>
          <a:sx n="113" d="100"/>
          <a:sy n="113" d="100"/>
        </p:scale>
        <p:origin x="-1572" y="-552"/>
      </p:cViewPr>
      <p:guideLst>
        <p:guide orient="horz" pos="260"/>
        <p:guide orient="horz" pos="2845"/>
        <p:guide pos="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atryk\Documents\A%20Raporty%20atrakcyjno&#347;ci%202015\prezentacja\prezentacja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459842519685086"/>
          <c:y val="5.0925925925925965E-2"/>
          <c:w val="0.52704046369203861"/>
          <c:h val="0.847314814814814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'zmian apozycji'!$D$387:$D$396</c:f>
            </c:multiLvlStrRef>
          </c:cat>
          <c:val>
            <c:numRef>
              <c:f>'zmian apozycji'!$E$387:$E$396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75-4309-BD15-A770E505BD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3302912"/>
        <c:axId val="345825280"/>
      </c:barChart>
      <c:catAx>
        <c:axId val="34330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5825280"/>
        <c:crosses val="autoZero"/>
        <c:auto val="1"/>
        <c:lblAlgn val="ctr"/>
        <c:lblOffset val="100"/>
        <c:noMultiLvlLbl val="0"/>
      </c:catAx>
      <c:valAx>
        <c:axId val="3458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330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BC55A-1183-4E6E-ABD2-5E9F06F7FF3A}" type="datetimeFigureOut">
              <a:rPr lang="pl-PL" smtClean="0"/>
              <a:t>17.03.2017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78CD-CD75-46BC-81A8-F1D7E432E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552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4BD0-F686-4949-BF73-211B9F8C8463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7B88-E294-4BD9-AD1C-85164D9FFA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69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7B88-E294-4BD9-AD1C-85164D9FFA01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53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7B88-E294-4BD9-AD1C-85164D9FFA01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15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7B88-E294-4BD9-AD1C-85164D9FFA01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54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7B88-E294-4BD9-AD1C-85164D9FFA01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98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7B88-E294-4BD9-AD1C-85164D9FFA01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56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137684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137684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09DDF2-29BD-478D-AB36-A057AE7CCEF7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0C6E099-1D0A-4736-99C2-19B1E75657F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rudzkima\Desktop\Konferencja PAIH\PREZENTACJA\Nowy folder\Agniesza Kom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9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PAI 1 - ZASOBY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 smtClean="0"/>
              <a:t>Odsetek </a:t>
            </a:r>
            <a:r>
              <a:rPr lang="pl-PL" dirty="0"/>
              <a:t>ludności w wieku nieprodukcyjnym na 100 </a:t>
            </a:r>
            <a:r>
              <a:rPr lang="pl-PL" dirty="0" smtClean="0"/>
              <a:t>osób </a:t>
            </a:r>
            <a:r>
              <a:rPr lang="pl-PL" dirty="0"/>
              <a:t>w wieku produkcyjnym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Wskaźnik aktywności zawodowej - liczba osób pracujących w przeliczeniu na 100 </a:t>
            </a:r>
            <a:r>
              <a:rPr lang="pl-PL" dirty="0" smtClean="0"/>
              <a:t>osób </a:t>
            </a:r>
            <a:r>
              <a:rPr lang="pl-PL" dirty="0"/>
              <a:t>w wieku produkcyjnym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Saldo migracji stałej wewnętrznej na 1000 mieszkańców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Saldo migracji zagranicznej na 1000 mieszkańców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Ludność w wieku poprodukcyjnym na 100 osób w wieku przedprodukcyjnym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Udział ludności w wieku produkcyjnym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Wydatki na oświatę i wychowanie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Wydatki na kulturę i ochronę dziedzictwa narodowego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61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PAI 1 </a:t>
            </a:r>
            <a:r>
              <a:rPr lang="pl-PL" sz="3200" dirty="0" smtClean="0"/>
              <a:t>- INFRASTRUKTURA TECHNICZNA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 smtClean="0"/>
              <a:t>Udział </a:t>
            </a:r>
            <a:r>
              <a:rPr lang="pl-PL" dirty="0"/>
              <a:t>% ludności obsługiwanej przez wodociąg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Udział % mieszkań z podłączeniem do gazociągu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Udział % ludności obsługiwanej przez kanalizację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Gęstość sieci wodociągowej w km na 100 km </a:t>
            </a:r>
            <a:r>
              <a:rPr lang="pl-PL" dirty="0" err="1"/>
              <a:t>kw</a:t>
            </a:r>
            <a:endParaRPr lang="pl-PL" dirty="0"/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Gęstość sieci gazociągowej w km na 100 km </a:t>
            </a:r>
            <a:r>
              <a:rPr lang="pl-PL" dirty="0" err="1"/>
              <a:t>kw</a:t>
            </a:r>
            <a:endParaRPr lang="pl-PL" dirty="0"/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Gęstość sieci kanalizacyjnej w km na 100 km </a:t>
            </a:r>
            <a:r>
              <a:rPr lang="pl-PL" dirty="0" err="1"/>
              <a:t>kw</a:t>
            </a:r>
            <a:endParaRPr lang="pl-PL" dirty="0"/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Odpady wytworzone w ciągu roku - unieszkodliwione /Odpady wytworzone w ciągu roku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Udział ścieków oczyszczonych w ściekach wymagających oczyszczenia</a:t>
            </a:r>
          </a:p>
          <a:p>
            <a:pPr marL="550926" lvl="0" indent="-514350">
              <a:spcBef>
                <a:spcPts val="800"/>
              </a:spcBef>
              <a:buFont typeface="+mj-lt"/>
              <a:buAutoNum type="arabicPeriod"/>
            </a:pPr>
            <a:r>
              <a:rPr lang="pl-PL" dirty="0"/>
              <a:t>Wydatki na transport i </a:t>
            </a:r>
            <a:r>
              <a:rPr lang="pl-PL" dirty="0" smtClean="0"/>
              <a:t>łączność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5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PAI 1 - INFRASTRUKTURA SPOŁECZNA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550926" lvl="0" indent="-514350"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Praktyki lekarskie na wsi i w mieście na 100.000 mieszkańców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Liczba zakładów opieki zdrowotnej ogółem na 100 tys. mieszkańców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Liczba aptek na 100 tys. mieszkańców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Powierzchnia użytkowa mieszkań per capita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Liczba komputerów podłączonych do Internetu do ogółu komputerów w szkołach podstawowych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Liczba komputerów podłączonych do Internetu do ogółu komputerów w gimnazjach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Liczba uczniów na komputer z dostępem do Internetu w szkołach podstawowych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Liczba uczniów na komputer z dostępem do Internetu w gimnazjach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/>
            </a:pPr>
            <a:r>
              <a:rPr lang="pl-PL" dirty="0"/>
              <a:t>Wypożyczenie księgozbioru na zewnątrz na 1000 mieszkańców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550926" indent="-514350">
              <a:spcBef>
                <a:spcPts val="600"/>
              </a:spcBef>
              <a:buFont typeface="+mj-lt"/>
              <a:buAutoNum type="arabicPeriod" startAt="10"/>
            </a:pPr>
            <a:r>
              <a:rPr lang="pl-PL" dirty="0"/>
              <a:t>Liczba mieszkańców przypadających na 1 kino stałe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 startAt="10"/>
            </a:pPr>
            <a:r>
              <a:rPr lang="pl-PL" dirty="0" smtClean="0"/>
              <a:t>Liczba </a:t>
            </a:r>
            <a:r>
              <a:rPr lang="pl-PL" dirty="0"/>
              <a:t>widzów w kinach stałych na 100 mieszkańców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 startAt="10"/>
            </a:pPr>
            <a:r>
              <a:rPr lang="pl-PL" dirty="0"/>
              <a:t>Kubatura nowych budynków mieszkalnych na 100 mieszkańców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 startAt="10"/>
            </a:pPr>
            <a:r>
              <a:rPr lang="pl-PL" dirty="0"/>
              <a:t>Liczba mieszkańców przypadających na 1 muzeum z oddziałami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 startAt="10"/>
            </a:pPr>
            <a:r>
              <a:rPr lang="pl-PL" dirty="0"/>
              <a:t>Liczba zwiedzających muzea z oddziałami  na 1000 mieszkańców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 startAt="10"/>
            </a:pPr>
            <a:r>
              <a:rPr lang="pl-PL" dirty="0"/>
              <a:t>Hale sportowe o wymiarach od 36x19 do 44x22 m oraz 44x22 m i większe na 1000 mieszkańców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 startAt="10"/>
            </a:pPr>
            <a:r>
              <a:rPr lang="pl-PL" dirty="0"/>
              <a:t>Korty tenisowe otwarte i kryte na 1000 mieszkańców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 startAt="10"/>
            </a:pPr>
            <a:r>
              <a:rPr lang="pl-PL" dirty="0"/>
              <a:t>Pływalnie otwarte i kryte na 1000 mieszkańców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 startAt="10"/>
            </a:pPr>
            <a:r>
              <a:rPr lang="pl-PL" dirty="0"/>
              <a:t>Aquaparki na 1000 mieszkańców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 startAt="10"/>
            </a:pPr>
            <a:r>
              <a:rPr lang="pl-PL" dirty="0" err="1"/>
              <a:t>Skateparki</a:t>
            </a:r>
            <a:r>
              <a:rPr lang="pl-PL" dirty="0"/>
              <a:t> na 1000 mieszkańców</a:t>
            </a:r>
          </a:p>
          <a:p>
            <a:pPr marL="550926" lvl="0" indent="-514350">
              <a:spcBef>
                <a:spcPts val="600"/>
              </a:spcBef>
              <a:buFont typeface="+mj-lt"/>
              <a:buAutoNum type="arabicPeriod" startAt="10"/>
            </a:pPr>
            <a:r>
              <a:rPr lang="pl-PL" dirty="0"/>
              <a:t>Długość ścieżek rowerowych na 1000 </a:t>
            </a:r>
            <a:r>
              <a:rPr lang="pl-PL" dirty="0" smtClean="0"/>
              <a:t>mieszkańców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91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PAI 1 </a:t>
            </a:r>
            <a:r>
              <a:rPr lang="pl-PL" sz="4000" dirty="0" smtClean="0"/>
              <a:t>- RYNKOWY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400" dirty="0" smtClean="0"/>
              <a:t>Gęstość </a:t>
            </a:r>
            <a:r>
              <a:rPr lang="pl-PL" sz="2400" dirty="0"/>
              <a:t>zaludnienia km</a:t>
            </a:r>
            <a:r>
              <a:rPr lang="pl-PL" sz="2400" baseline="30000" dirty="0"/>
              <a:t>2</a:t>
            </a:r>
            <a:endParaRPr lang="pl-PL" sz="2400" dirty="0"/>
          </a:p>
          <a:p>
            <a:pPr lvl="0"/>
            <a:r>
              <a:rPr lang="pl-PL" sz="2400" dirty="0"/>
              <a:t>Dochody budżetów gmin z podatku PIT na mieszkańca (PLN)</a:t>
            </a:r>
          </a:p>
          <a:p>
            <a:pPr lvl="0"/>
            <a:r>
              <a:rPr lang="pl-PL" sz="2400" dirty="0"/>
              <a:t>Dochody budżetów gmin z podatku CIT na tysiąc pracujących (PLN)</a:t>
            </a:r>
          </a:p>
          <a:p>
            <a:pPr lvl="0"/>
            <a:r>
              <a:rPr lang="pl-PL" sz="2400" dirty="0"/>
              <a:t>Udział wpływów z podatku rolnego w dochodach podatkowych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722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PAI 1 </a:t>
            </a:r>
            <a:r>
              <a:rPr lang="pl-PL" sz="4000" dirty="0" smtClean="0"/>
              <a:t>- </a:t>
            </a:r>
            <a:r>
              <a:rPr lang="pl-PL" sz="4000" b="1" dirty="0" smtClean="0"/>
              <a:t>ADMINISTRACJA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1800" b="1" dirty="0" smtClean="0"/>
              <a:t>Powierzchnia </a:t>
            </a:r>
            <a:r>
              <a:rPr lang="pl-PL" sz="1800" b="1" dirty="0"/>
              <a:t>objęta planem zagospodarowania przestrzennego odniesiona do powierzchni gminy</a:t>
            </a:r>
            <a:endParaRPr lang="pl-PL" sz="1800" dirty="0"/>
          </a:p>
          <a:p>
            <a:pPr lvl="0"/>
            <a:r>
              <a:rPr lang="pl-PL" sz="1800" b="1" dirty="0"/>
              <a:t>Środki na dofinansowanie własnych zadań pozyskane z innych źródeł na 1 mieszkańca</a:t>
            </a:r>
            <a:endParaRPr lang="pl-PL" sz="1800" dirty="0"/>
          </a:p>
          <a:p>
            <a:pPr lvl="0"/>
            <a:r>
              <a:rPr lang="pl-PL" sz="1800" b="1" dirty="0"/>
              <a:t>Udział dochodów własnych w dochodach ogółem</a:t>
            </a:r>
            <a:endParaRPr lang="pl-PL" sz="1800" dirty="0"/>
          </a:p>
          <a:p>
            <a:pPr lvl="0"/>
            <a:r>
              <a:rPr lang="pl-PL" sz="1800" b="1" dirty="0"/>
              <a:t>Wydatki majątkowe ogółem na wydatki bieżące ogółem</a:t>
            </a:r>
            <a:endParaRPr lang="pl-PL" sz="1800" dirty="0"/>
          </a:p>
          <a:p>
            <a:pPr lvl="0"/>
            <a:r>
              <a:rPr lang="pl-PL" sz="1800" b="1" dirty="0"/>
              <a:t>Udział wydatków na gospodarkę komunalną i ochronę środowiska, kulturę i ochronę dziedzictwa narodowego, bezpieczeństwo publiczne i ochronę przeciwpożarową</a:t>
            </a:r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112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PAI 1 – modyfikacja wskaźników </a:t>
            </a:r>
            <a:br>
              <a:rPr lang="pl-PL" sz="3600" dirty="0" smtClean="0"/>
            </a:br>
            <a:r>
              <a:rPr lang="pl-PL" sz="3600" dirty="0" smtClean="0"/>
              <a:t>w badanych sekcjach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7614"/>
            <a:ext cx="7467600" cy="339447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Sekcja C - </a:t>
            </a:r>
            <a:r>
              <a:rPr lang="pl-PL" sz="2400" dirty="0" smtClean="0"/>
              <a:t>Przemysł przetwórczy (Przetwórstwo przemysłowe)</a:t>
            </a:r>
            <a:endParaRPr lang="pl-PL" sz="2400" dirty="0"/>
          </a:p>
          <a:p>
            <a:r>
              <a:rPr lang="pl-PL" sz="2400" dirty="0" smtClean="0"/>
              <a:t>Sekcja G - </a:t>
            </a:r>
            <a:r>
              <a:rPr lang="pl-PL" sz="2400" dirty="0"/>
              <a:t>Handel i naprawy</a:t>
            </a:r>
          </a:p>
          <a:p>
            <a:r>
              <a:rPr lang="pl-PL" sz="2400" dirty="0" smtClean="0"/>
              <a:t>Sekcja I </a:t>
            </a:r>
            <a:r>
              <a:rPr lang="pl-PL" sz="2400" dirty="0"/>
              <a:t>Zakwaterowanie i gastronomia </a:t>
            </a:r>
          </a:p>
          <a:p>
            <a:r>
              <a:rPr lang="pl-PL" sz="2400" dirty="0" smtClean="0"/>
              <a:t>Sekcja M - Działalność </a:t>
            </a:r>
            <a:r>
              <a:rPr lang="pl-PL" sz="2400" dirty="0"/>
              <a:t>profesjonalna, naukowa i techniczna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9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467600" cy="85725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Rezygnacja z części wskaźników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18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W</a:t>
            </a:r>
            <a:r>
              <a:rPr lang="pl-PL" sz="3200" dirty="0" smtClean="0"/>
              <a:t>skaźniki specyficzne </a:t>
            </a:r>
            <a:r>
              <a:rPr lang="pl-PL" sz="3200" dirty="0"/>
              <a:t>dla danej </a:t>
            </a:r>
            <a:r>
              <a:rPr lang="pl-PL" sz="3200" dirty="0" smtClean="0"/>
              <a:t>sekcji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000" dirty="0" smtClean="0"/>
              <a:t>Sekcja </a:t>
            </a:r>
            <a:r>
              <a:rPr lang="pl-PL" sz="2000" dirty="0"/>
              <a:t>C - Osady dotychczas składowane (nagromadzone) na terenie oczyszczalni - stan na 31.12 [w tonach masy suchej]/1000 mieszkańców; Dochody budżetów gmin z podatku CIT na 1000 podmiotów sekcji </a:t>
            </a:r>
            <a:r>
              <a:rPr lang="pl-PL" sz="2000" dirty="0" smtClean="0"/>
              <a:t>C</a:t>
            </a:r>
          </a:p>
          <a:p>
            <a:r>
              <a:rPr lang="pl-PL" sz="2000" dirty="0"/>
              <a:t>Sekcja G Roczne wpływy z opłaty targowej na </a:t>
            </a:r>
            <a:r>
              <a:rPr lang="pl-PL" sz="2000" dirty="0" smtClean="0"/>
              <a:t>targowiskach </a:t>
            </a:r>
            <a:r>
              <a:rPr lang="pl-PL" sz="2000" dirty="0"/>
              <a:t>stałych i sezonowych ogółem na 1000 </a:t>
            </a:r>
            <a:r>
              <a:rPr lang="pl-PL" sz="2000" dirty="0" smtClean="0"/>
              <a:t>mieszkańców; Roczne </a:t>
            </a:r>
            <a:r>
              <a:rPr lang="pl-PL" sz="2000" dirty="0"/>
              <a:t>wpływy z opłaty targowej na </a:t>
            </a:r>
            <a:r>
              <a:rPr lang="pl-PL" sz="2000" dirty="0" smtClean="0"/>
              <a:t>targowiskach </a:t>
            </a:r>
            <a:r>
              <a:rPr lang="pl-PL" sz="2000" dirty="0"/>
              <a:t>stałych i sezonowych ogółem na podmiot sekcji </a:t>
            </a:r>
            <a:r>
              <a:rPr lang="pl-PL" sz="2000" dirty="0" smtClean="0"/>
              <a:t>G; Roczne </a:t>
            </a:r>
            <a:r>
              <a:rPr lang="pl-PL" sz="2000" dirty="0"/>
              <a:t>wpływy z opłaty targowej na targowiskach stałych i sezonowych w </a:t>
            </a:r>
            <a:r>
              <a:rPr lang="pl-PL" sz="2000" dirty="0" smtClean="0"/>
              <a:t>przeliczeniu </a:t>
            </a:r>
            <a:r>
              <a:rPr lang="pl-PL" sz="2000" dirty="0"/>
              <a:t>na 1 </a:t>
            </a:r>
            <a:r>
              <a:rPr lang="pl-PL" sz="2000" dirty="0" smtClean="0"/>
              <a:t>targowisko; Stałe </a:t>
            </a:r>
            <a:r>
              <a:rPr lang="pl-PL" sz="2000" dirty="0"/>
              <a:t>punkty sprzedaży drobnodetalicznej na targowiskach czynnych codziennie (obiekty) na 100 </a:t>
            </a:r>
            <a:r>
              <a:rPr lang="pl-PL" sz="2000" dirty="0" smtClean="0"/>
              <a:t>mieszkańców</a:t>
            </a:r>
            <a:r>
              <a:rPr lang="pl-PL" sz="2000" dirty="0"/>
              <a:t>; Wydatki na pomoc społeczną i pozostałe zadania w zakresie polityki </a:t>
            </a:r>
            <a:r>
              <a:rPr lang="pl-PL" sz="2000" dirty="0" smtClean="0"/>
              <a:t>społecznej;    Podmioty </a:t>
            </a:r>
            <a:r>
              <a:rPr lang="pl-PL" sz="2000" dirty="0"/>
              <a:t>gospodarcze z wyłączeniem G przypadające na podmiot </a:t>
            </a:r>
            <a:r>
              <a:rPr lang="pl-PL" sz="2000" dirty="0" smtClean="0"/>
              <a:t>G; Gęstość </a:t>
            </a:r>
            <a:r>
              <a:rPr lang="pl-PL" sz="2000" dirty="0" err="1"/>
              <a:t>pozahandlowych</a:t>
            </a:r>
            <a:r>
              <a:rPr lang="pl-PL" sz="2000" dirty="0"/>
              <a:t> jednostek </a:t>
            </a:r>
            <a:r>
              <a:rPr lang="pl-PL" sz="2000" dirty="0" smtClean="0"/>
              <a:t>gospodarczych; Liczba </a:t>
            </a:r>
            <a:r>
              <a:rPr lang="pl-PL" sz="2000" dirty="0"/>
              <a:t>mieszkańców na 1 podmiot </a:t>
            </a:r>
            <a:r>
              <a:rPr lang="pl-PL" sz="2000" dirty="0" smtClean="0"/>
              <a:t>G; Wydatki </a:t>
            </a:r>
            <a:r>
              <a:rPr lang="pl-PL" sz="2000" dirty="0"/>
              <a:t>na transport i łączność na </a:t>
            </a:r>
            <a:r>
              <a:rPr lang="pl-PL" sz="2000" dirty="0" smtClean="0"/>
              <a:t>osobę; Wydatki </a:t>
            </a:r>
            <a:r>
              <a:rPr lang="pl-PL" sz="2000" dirty="0"/>
              <a:t>na kulturę i ochronę dziedzictwa narodowego na </a:t>
            </a:r>
            <a:r>
              <a:rPr lang="pl-PL" sz="2000" dirty="0" smtClean="0"/>
              <a:t>mieszkańca; udział </a:t>
            </a:r>
            <a:r>
              <a:rPr lang="pl-PL" sz="2000" dirty="0"/>
              <a:t>wydatków na turystykę</a:t>
            </a: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501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>Wskaźniki specyficzne – przykład Sekcji I – zakwaterowanie i gastronomia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275606"/>
            <a:ext cx="3657600" cy="33944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l-PL" sz="1200" dirty="0" smtClean="0"/>
              <a:t>Parki </a:t>
            </a:r>
            <a:r>
              <a:rPr lang="pl-PL" sz="1200" dirty="0"/>
              <a:t>spacerowo-wypoczynkowe [ha]/ 1000 mieszkańców; </a:t>
            </a:r>
            <a:endParaRPr lang="pl-PL" sz="1200" dirty="0" smtClean="0"/>
          </a:p>
          <a:p>
            <a:pPr>
              <a:spcBef>
                <a:spcPts val="1200"/>
              </a:spcBef>
            </a:pPr>
            <a:r>
              <a:rPr lang="pl-PL" sz="1200" dirty="0" smtClean="0"/>
              <a:t>Liczba </a:t>
            </a:r>
            <a:r>
              <a:rPr lang="pl-PL" sz="1200" dirty="0"/>
              <a:t>miejsc noclegowych w zakładach </a:t>
            </a:r>
            <a:r>
              <a:rPr lang="pl-PL" sz="1200" dirty="0" smtClean="0"/>
              <a:t>uzdrowiskowych/ </a:t>
            </a:r>
            <a:r>
              <a:rPr lang="pl-PL" sz="1200" dirty="0"/>
              <a:t>na  1000 mieszkańców; </a:t>
            </a:r>
            <a:endParaRPr lang="pl-PL" sz="1200" dirty="0" smtClean="0"/>
          </a:p>
          <a:p>
            <a:pPr>
              <a:spcBef>
                <a:spcPts val="1200"/>
              </a:spcBef>
            </a:pPr>
            <a:r>
              <a:rPr lang="pl-PL" sz="1200" dirty="0" smtClean="0"/>
              <a:t>Liczba </a:t>
            </a:r>
            <a:r>
              <a:rPr lang="pl-PL" sz="1200" dirty="0"/>
              <a:t>korzystających z noclegów w obiektach noclegowych </a:t>
            </a:r>
            <a:r>
              <a:rPr lang="pl-PL" sz="1200" dirty="0" smtClean="0"/>
              <a:t>/ Liczba </a:t>
            </a:r>
            <a:r>
              <a:rPr lang="pl-PL" sz="1200" dirty="0"/>
              <a:t>miejsc w obiektach </a:t>
            </a:r>
            <a:r>
              <a:rPr lang="pl-PL" sz="1200" dirty="0" smtClean="0"/>
              <a:t>noclegowych; </a:t>
            </a:r>
          </a:p>
          <a:p>
            <a:pPr>
              <a:spcBef>
                <a:spcPts val="1200"/>
              </a:spcBef>
            </a:pPr>
            <a:r>
              <a:rPr lang="pl-PL" sz="1200" dirty="0" smtClean="0"/>
              <a:t>Udzielone </a:t>
            </a:r>
            <a:r>
              <a:rPr lang="pl-PL" sz="1200" dirty="0"/>
              <a:t>noclegi w obiektach </a:t>
            </a:r>
            <a:r>
              <a:rPr lang="pl-PL" sz="1200" dirty="0" smtClean="0"/>
              <a:t>noclegowych / liczba </a:t>
            </a:r>
            <a:r>
              <a:rPr lang="pl-PL" sz="1200" dirty="0"/>
              <a:t>mieszkańców; </a:t>
            </a:r>
            <a:endParaRPr lang="pl-PL" sz="1200" dirty="0" smtClean="0"/>
          </a:p>
          <a:p>
            <a:endParaRPr lang="pl-PL" sz="105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pl-PL" sz="1400" dirty="0"/>
              <a:t>Liczba turystów zagranicznych korzystających z noclegów w obiektach noclegowych /Liczba korzystających z noclegów w obiektach noclegowych;</a:t>
            </a:r>
          </a:p>
          <a:p>
            <a:pPr>
              <a:spcBef>
                <a:spcPts val="800"/>
              </a:spcBef>
            </a:pPr>
            <a:r>
              <a:rPr lang="pl-PL" sz="1400" dirty="0"/>
              <a:t>Wydatki na kulturę i ochronę dziedzictwa narodowego; </a:t>
            </a:r>
          </a:p>
          <a:p>
            <a:pPr>
              <a:spcBef>
                <a:spcPts val="800"/>
              </a:spcBef>
            </a:pPr>
            <a:r>
              <a:rPr lang="pl-PL" sz="1400" dirty="0"/>
              <a:t>Wydatki na kulturę fizyczną i sport; </a:t>
            </a:r>
          </a:p>
          <a:p>
            <a:pPr>
              <a:spcBef>
                <a:spcPts val="800"/>
              </a:spcBef>
            </a:pPr>
            <a:r>
              <a:rPr lang="pl-PL" sz="1400" dirty="0"/>
              <a:t>Wydatki na turystykę; </a:t>
            </a:r>
          </a:p>
          <a:p>
            <a:pPr>
              <a:spcBef>
                <a:spcPts val="800"/>
              </a:spcBef>
            </a:pPr>
            <a:r>
              <a:rPr lang="pl-PL" sz="1400" dirty="0"/>
              <a:t>Wydatki na bezpieczeństwo publiczne i ochronę przeciwpożarową</a:t>
            </a:r>
          </a:p>
        </p:txBody>
      </p:sp>
    </p:spTree>
    <p:extLst>
      <p:ext uri="{BB962C8B-B14F-4D97-AF65-F5344CB8AC3E}">
        <p14:creationId xmlns:p14="http://schemas.microsoft.com/office/powerpoint/2010/main" val="39767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Wskaźniki </a:t>
            </a:r>
            <a:r>
              <a:rPr lang="pl-PL" sz="2400" dirty="0" smtClean="0"/>
              <a:t>specyficzne – przykład Sekcji I – zakwaterowanie i gastronomia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/>
              <a:t>Sekcja I - Stałe punkty sprzedaży drobnodetalicznej na targowiskach czynnych codziennie (obiekty) na 100 </a:t>
            </a:r>
            <a:r>
              <a:rPr lang="pl-PL" dirty="0" smtClean="0"/>
              <a:t>mieszkańców</a:t>
            </a:r>
            <a:r>
              <a:rPr lang="pl-PL" dirty="0"/>
              <a:t>; </a:t>
            </a:r>
            <a:r>
              <a:rPr lang="pl-PL" dirty="0" smtClean="0"/>
              <a:t>Księgozbiór na 1000 mieszkańców; Parki </a:t>
            </a:r>
            <a:r>
              <a:rPr lang="pl-PL" dirty="0"/>
              <a:t>spacerowo-wypoczynkowe [ha]/ 1000 </a:t>
            </a:r>
            <a:r>
              <a:rPr lang="pl-PL" dirty="0" smtClean="0"/>
              <a:t>mieszkańców; Liczba </a:t>
            </a:r>
            <a:r>
              <a:rPr lang="pl-PL" dirty="0"/>
              <a:t>miejsc noclegowych w zakładach uzdrowiskowych VII/ na  1000 </a:t>
            </a:r>
            <a:r>
              <a:rPr lang="pl-PL" dirty="0" smtClean="0"/>
              <a:t>mieszkańców; Odsetek </a:t>
            </a:r>
            <a:r>
              <a:rPr lang="pl-PL" dirty="0"/>
              <a:t>podmiotów sekcji C; Liczba korzystających z noclegów w obiektach noclegowych I-XII dzielona przez  Liczba miejsc w obiektach noclegowych </a:t>
            </a:r>
            <a:r>
              <a:rPr lang="pl-PL" dirty="0" smtClean="0"/>
              <a:t>VII; Udzielone </a:t>
            </a:r>
            <a:r>
              <a:rPr lang="pl-PL" dirty="0"/>
              <a:t>noclegi w obiektach noclegowych I-XII dzielona przez liczbę </a:t>
            </a:r>
            <a:r>
              <a:rPr lang="pl-PL" dirty="0" smtClean="0"/>
              <a:t>mieszkańców; Udzielone </a:t>
            </a:r>
            <a:r>
              <a:rPr lang="pl-PL" dirty="0"/>
              <a:t>noclegi w obiektach noclegowych I-XII dzielona przez liczbę </a:t>
            </a:r>
            <a:r>
              <a:rPr lang="pl-PL" dirty="0" smtClean="0"/>
              <a:t>pracujących; Liczba </a:t>
            </a:r>
            <a:r>
              <a:rPr lang="pl-PL" dirty="0"/>
              <a:t>turystów zagranicznych korzystających z noclegów w obiektach noclegowych I-XII/Liczba korzystających z noclegów w obiektach noclegowych I-XII; Wydatki na kulturę i ochronę dziedzictwa </a:t>
            </a:r>
            <a:r>
              <a:rPr lang="pl-PL" dirty="0" smtClean="0"/>
              <a:t>narodowego; Wydatki </a:t>
            </a:r>
            <a:r>
              <a:rPr lang="pl-PL" dirty="0"/>
              <a:t>na ochronę </a:t>
            </a:r>
            <a:r>
              <a:rPr lang="pl-PL" dirty="0" smtClean="0"/>
              <a:t>zdrowia; Wydatki </a:t>
            </a:r>
            <a:r>
              <a:rPr lang="pl-PL" dirty="0"/>
              <a:t>na kulturę fizyczną i </a:t>
            </a:r>
            <a:r>
              <a:rPr lang="pl-PL" dirty="0" smtClean="0"/>
              <a:t>sport; Wydatki </a:t>
            </a:r>
            <a:r>
              <a:rPr lang="pl-PL" dirty="0"/>
              <a:t>na administrację </a:t>
            </a:r>
            <a:r>
              <a:rPr lang="pl-PL" dirty="0" smtClean="0"/>
              <a:t>publiczną; Wydatki </a:t>
            </a:r>
            <a:r>
              <a:rPr lang="pl-PL" dirty="0"/>
              <a:t>na </a:t>
            </a:r>
            <a:r>
              <a:rPr lang="pl-PL" dirty="0" smtClean="0"/>
              <a:t>turystykę; Wydatki </a:t>
            </a:r>
            <a:r>
              <a:rPr lang="pl-PL" dirty="0"/>
              <a:t>na bezpieczeństwo publiczne i ochronę przeciwpożarową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1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67544" y="4299943"/>
            <a:ext cx="8280920" cy="70207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chemeClr val="bg1"/>
                </a:solidFill>
              </a:rPr>
              <a:t>Konferencja </a:t>
            </a:r>
            <a:br>
              <a:rPr lang="pl-PL" b="1" i="1" dirty="0">
                <a:solidFill>
                  <a:schemeClr val="bg1"/>
                </a:solidFill>
              </a:rPr>
            </a:br>
            <a:r>
              <a:rPr lang="pl-PL" b="1" i="1" dirty="0">
                <a:solidFill>
                  <a:schemeClr val="bg1"/>
                </a:solidFill>
              </a:rPr>
              <a:t>„Eksport – Invest Lubelskie”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146278"/>
            <a:ext cx="8064896" cy="857256"/>
          </a:xfrm>
        </p:spPr>
        <p:txBody>
          <a:bodyPr>
            <a:noAutofit/>
          </a:bodyPr>
          <a:lstStyle/>
          <a:p>
            <a:pPr algn="ctr"/>
            <a:r>
              <a:rPr lang="pl-PL" sz="2800" i="1" dirty="0">
                <a:effectLst/>
              </a:rPr>
              <a:t>Atrakcyjność inwestycyjna gmin województwa </a:t>
            </a:r>
            <a:r>
              <a:rPr lang="pl-PL" sz="2800" i="1" dirty="0" smtClean="0">
                <a:effectLst/>
              </a:rPr>
              <a:t>lubelskiego </a:t>
            </a:r>
            <a:r>
              <a:rPr lang="pl-PL" sz="2800" i="1" dirty="0">
                <a:effectLst/>
              </a:rPr>
              <a:t>– </a:t>
            </a:r>
            <a:r>
              <a:rPr lang="pl-PL" sz="2800" i="1" dirty="0" smtClean="0">
                <a:effectLst/>
              </a:rPr>
              <a:t/>
            </a:r>
            <a:br>
              <a:rPr lang="pl-PL" sz="2800" i="1" dirty="0" smtClean="0">
                <a:effectLst/>
              </a:rPr>
            </a:br>
            <a:r>
              <a:rPr lang="pl-PL" sz="2800" i="1" dirty="0" smtClean="0">
                <a:effectLst/>
              </a:rPr>
              <a:t>czynniki </a:t>
            </a:r>
            <a:r>
              <a:rPr lang="pl-PL" sz="2800" i="1" dirty="0">
                <a:effectLst/>
              </a:rPr>
              <a:t>wpływające na pozycję w </a:t>
            </a:r>
            <a:r>
              <a:rPr lang="pl-PL" sz="2800" i="1" dirty="0" smtClean="0">
                <a:effectLst/>
              </a:rPr>
              <a:t>rankingu</a:t>
            </a:r>
            <a:r>
              <a:rPr lang="pl-PL" sz="2800" dirty="0" smtClean="0">
                <a:effectLst/>
              </a:rPr>
              <a:t> 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91680" y="267976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/>
              <a:t>d</a:t>
            </a:r>
            <a:r>
              <a:rPr lang="pl-PL" sz="2000" i="1" dirty="0" smtClean="0"/>
              <a:t>r Agnieszka Komor</a:t>
            </a:r>
          </a:p>
          <a:p>
            <a:pPr algn="ctr"/>
            <a:r>
              <a:rPr lang="pl-PL" sz="2000" i="1" dirty="0" smtClean="0"/>
              <a:t>Uniwersytet Przyrodniczy w Lublinie</a:t>
            </a:r>
          </a:p>
        </p:txBody>
      </p:sp>
      <p:sp>
        <p:nvSpPr>
          <p:cNvPr id="6" name="Prostokąt 5"/>
          <p:cNvSpPr/>
          <p:nvPr/>
        </p:nvSpPr>
        <p:spPr>
          <a:xfrm>
            <a:off x="4139952" y="3705876"/>
            <a:ext cx="3009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pl-PL" sz="1600" dirty="0" smtClean="0">
                <a:solidFill>
                  <a:prstClr val="white"/>
                </a:solidFill>
              </a:rPr>
              <a:t>Lublin</a:t>
            </a:r>
            <a:r>
              <a:rPr lang="pl-PL" sz="1600" dirty="0">
                <a:solidFill>
                  <a:prstClr val="white"/>
                </a:solidFill>
              </a:rPr>
              <a:t>, 17 marca 2017 r.</a:t>
            </a:r>
          </a:p>
        </p:txBody>
      </p:sp>
    </p:spTree>
    <p:extLst>
      <p:ext uri="{BB962C8B-B14F-4D97-AF65-F5344CB8AC3E}">
        <p14:creationId xmlns:p14="http://schemas.microsoft.com/office/powerpoint/2010/main" val="8898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pl-PL" dirty="0"/>
              <a:t>Sekcja M - Osady dotychczas składowane (nagromadzone) na terenie oczyszczalni - stan na 31.12 [w tonach masy suchej]/1000 mieszkańców</a:t>
            </a:r>
          </a:p>
          <a:p>
            <a:r>
              <a:rPr lang="pl-PL" dirty="0" smtClean="0"/>
              <a:t>Księgozbiór </a:t>
            </a:r>
            <a:r>
              <a:rPr lang="pl-PL" dirty="0"/>
              <a:t>na 1000 mieszkańców; </a:t>
            </a:r>
            <a:endParaRPr lang="pl-PL" dirty="0" smtClean="0"/>
          </a:p>
          <a:p>
            <a:r>
              <a:rPr lang="pl-PL" dirty="0" smtClean="0"/>
              <a:t>Wydatki </a:t>
            </a:r>
            <a:r>
              <a:rPr lang="pl-PL" dirty="0"/>
              <a:t>na pomoc społeczną i pozostałe zadania w zakresie polityki społecznej</a:t>
            </a:r>
          </a:p>
          <a:p>
            <a:r>
              <a:rPr lang="pl-PL" dirty="0"/>
              <a:t>Liczba </a:t>
            </a:r>
            <a:r>
              <a:rPr lang="pl-PL" dirty="0" err="1"/>
              <a:t>podmitów</a:t>
            </a:r>
            <a:r>
              <a:rPr lang="pl-PL" dirty="0"/>
              <a:t> bez sekcji M  na km2</a:t>
            </a:r>
          </a:p>
          <a:p>
            <a:r>
              <a:rPr lang="pl-PL" dirty="0"/>
              <a:t>Liczba jednostek w </a:t>
            </a:r>
            <a:r>
              <a:rPr lang="pl-PL" dirty="0" err="1"/>
              <a:t>eskcji</a:t>
            </a:r>
            <a:r>
              <a:rPr lang="pl-PL" dirty="0"/>
              <a:t> M przypadająca na 100 jednostek ogółem</a:t>
            </a:r>
          </a:p>
          <a:p>
            <a:r>
              <a:rPr lang="pl-PL" dirty="0"/>
              <a:t>Liczba podmiotów prywatnych w sekcji M w przeliczeniu na 1000 podmiotów prywatnych ogółem </a:t>
            </a:r>
          </a:p>
          <a:p>
            <a:r>
              <a:rPr lang="pl-PL" dirty="0"/>
              <a:t>Wydatki na transport i łączność</a:t>
            </a:r>
          </a:p>
          <a:p>
            <a:r>
              <a:rPr lang="pl-PL" dirty="0"/>
              <a:t>Wydatki na gospodarkę komunalną i ochronę środowiska</a:t>
            </a:r>
          </a:p>
          <a:p>
            <a:r>
              <a:rPr lang="pl-PL" dirty="0"/>
              <a:t>Wydatki na gospodarkę mieszkaniową</a:t>
            </a:r>
          </a:p>
          <a:p>
            <a:r>
              <a:rPr lang="pl-PL" dirty="0"/>
              <a:t>Wydatki na oświatę i wychowanie</a:t>
            </a:r>
          </a:p>
          <a:p>
            <a:r>
              <a:rPr lang="pl-PL" dirty="0"/>
              <a:t>Wydatki na kulturę i ochronę dziedzictwa narodowego</a:t>
            </a:r>
          </a:p>
          <a:p>
            <a:r>
              <a:rPr lang="pl-PL" dirty="0"/>
              <a:t>Wydatki na ochronę zdrowia</a:t>
            </a:r>
          </a:p>
          <a:p>
            <a:r>
              <a:rPr lang="pl-PL" dirty="0"/>
              <a:t>Wydatki na kulturę fizyczną i sport</a:t>
            </a:r>
          </a:p>
          <a:p>
            <a:r>
              <a:rPr lang="pl-PL" dirty="0"/>
              <a:t>Wydatki na administrację publiczną</a:t>
            </a:r>
          </a:p>
          <a:p>
            <a:r>
              <a:rPr lang="pl-PL" dirty="0"/>
              <a:t>Wydatki na turystykę</a:t>
            </a:r>
          </a:p>
          <a:p>
            <a:r>
              <a:rPr lang="pl-PL" dirty="0"/>
              <a:t>Wydatki na bezpieczeństwo publiczne i ochronę przeciwpożarową</a:t>
            </a:r>
          </a:p>
          <a:p>
            <a:r>
              <a:rPr lang="pl-PL" dirty="0"/>
              <a:t>Wydatki na oświatę w stosunku do subwencji oświatowej</a:t>
            </a:r>
          </a:p>
          <a:p>
            <a:r>
              <a:rPr lang="pl-PL" dirty="0"/>
              <a:t>Wydatki bieżące na oświatę przypadające na 1000 mieszkańców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68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40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7614"/>
            <a:ext cx="7467600" cy="339447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Sekcja G - HANDEL </a:t>
            </a:r>
            <a:r>
              <a:rPr lang="pl-PL" sz="2000" b="1" dirty="0"/>
              <a:t>HURTOWY I DETALICZNY; NAPRAWA POJAZDÓW SAMOCHODOWYCH, WŁĄCZAJĄC </a:t>
            </a:r>
            <a:r>
              <a:rPr lang="pl-PL" sz="2000" b="1" dirty="0" smtClean="0"/>
              <a:t>MOTOCYKLE</a:t>
            </a:r>
          </a:p>
          <a:p>
            <a:r>
              <a:rPr lang="pl-PL" sz="2000" b="1" dirty="0" smtClean="0"/>
              <a:t>Sekcja I </a:t>
            </a:r>
            <a:r>
              <a:rPr lang="pl-PL" sz="2000" b="1" dirty="0"/>
              <a:t>DZIAŁALNOŚĆ ZWIĄZANA Z ZAKWATEROWANIEM I USŁUGAMI GASTRONOMICZNYMI </a:t>
            </a:r>
            <a:r>
              <a:rPr lang="pl-PL" sz="2000" dirty="0"/>
              <a:t>	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286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atryk\Dropbox\Zrzuty ekranu\Zrzut ekranu 2014-12-08 08.59.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713">
            <a:off x="2013837" y="3400656"/>
            <a:ext cx="1541586" cy="16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456384" y="116759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600" cap="small" dirty="0"/>
              <a:t>Charakterystyka gospodarki regionalnej </a:t>
            </a:r>
            <a:r>
              <a:rPr lang="pl-PL" sz="1600" cap="small" dirty="0" smtClean="0"/>
              <a:t>województwa</a:t>
            </a:r>
            <a:endParaRPr lang="pl-PL" sz="1600" cap="small" dirty="0"/>
          </a:p>
        </p:txBody>
      </p:sp>
      <p:sp>
        <p:nvSpPr>
          <p:cNvPr id="5" name="Prostokąt 4"/>
          <p:cNvSpPr/>
          <p:nvPr/>
        </p:nvSpPr>
        <p:spPr>
          <a:xfrm>
            <a:off x="3489789" y="170873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600" cap="small" dirty="0"/>
              <a:t>Pozycja województwa na mapie atrakcyjności inwestycyjnej Polski i Unii Europejskiej</a:t>
            </a:r>
          </a:p>
        </p:txBody>
      </p:sp>
      <p:sp>
        <p:nvSpPr>
          <p:cNvPr id="6" name="Prostokąt 5"/>
          <p:cNvSpPr/>
          <p:nvPr/>
        </p:nvSpPr>
        <p:spPr>
          <a:xfrm>
            <a:off x="3529302" y="245446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600" cap="small" dirty="0"/>
              <a:t>Zróżnicowanie wewnętrzne atrakcyjności inwestycyjnej województw </a:t>
            </a:r>
          </a:p>
        </p:txBody>
      </p:sp>
      <p:sp>
        <p:nvSpPr>
          <p:cNvPr id="7" name="Prostokąt 6"/>
          <p:cNvSpPr/>
          <p:nvPr/>
        </p:nvSpPr>
        <p:spPr>
          <a:xfrm>
            <a:off x="3563888" y="30037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sz="1600" cap="small" dirty="0"/>
              <a:t>Wsparcie instytucjonalne inwestora i przedsiębiorcy w województwie </a:t>
            </a:r>
          </a:p>
        </p:txBody>
      </p:sp>
      <p:sp>
        <p:nvSpPr>
          <p:cNvPr id="8" name="Prostokąt 7"/>
          <p:cNvSpPr/>
          <p:nvPr/>
        </p:nvSpPr>
        <p:spPr>
          <a:xfrm>
            <a:off x="3598058" y="3618744"/>
            <a:ext cx="3500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1600" cap="small" dirty="0"/>
              <a:t>Instytucje otoczenia biznesu </a:t>
            </a:r>
          </a:p>
        </p:txBody>
      </p:sp>
      <p:sp>
        <p:nvSpPr>
          <p:cNvPr id="9" name="Prostokąt 8"/>
          <p:cNvSpPr/>
          <p:nvPr/>
        </p:nvSpPr>
        <p:spPr>
          <a:xfrm>
            <a:off x="3598058" y="393262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pl-PL" sz="1600" cap="small" dirty="0"/>
              <a:t>Efekty funkcjonowania specjalnych strefy ekonomicznych w </a:t>
            </a:r>
            <a:r>
              <a:rPr lang="pl-PL" sz="1600" cap="small" dirty="0" smtClean="0"/>
              <a:t>województwie</a:t>
            </a:r>
            <a:endParaRPr lang="pl-PL" sz="1600" cap="small" dirty="0"/>
          </a:p>
        </p:txBody>
      </p:sp>
      <p:sp>
        <p:nvSpPr>
          <p:cNvPr id="11" name="Prostokąt 10"/>
          <p:cNvSpPr/>
          <p:nvPr/>
        </p:nvSpPr>
        <p:spPr>
          <a:xfrm>
            <a:off x="3470678" y="141480"/>
            <a:ext cx="4557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R</a:t>
            </a:r>
            <a:r>
              <a:rPr lang="pl-PL" sz="1400" dirty="0" smtClean="0"/>
              <a:t>APORTY</a:t>
            </a:r>
          </a:p>
          <a:p>
            <a:r>
              <a:rPr lang="pl-PL" sz="2000" dirty="0" smtClean="0"/>
              <a:t>A</a:t>
            </a:r>
            <a:r>
              <a:rPr lang="pl-PL" sz="1400" dirty="0" smtClean="0"/>
              <a:t>TRAKCYJNOŚĆ INWESTYCYJNA </a:t>
            </a:r>
          </a:p>
          <a:p>
            <a:r>
              <a:rPr lang="pl-PL" sz="2000" dirty="0" smtClean="0"/>
              <a:t>R</a:t>
            </a:r>
            <a:r>
              <a:rPr lang="pl-PL" sz="1400" dirty="0" smtClean="0"/>
              <a:t>EGIONÓW 2016</a:t>
            </a:r>
            <a:endParaRPr lang="pl-PL" sz="1400" dirty="0"/>
          </a:p>
        </p:txBody>
      </p:sp>
      <p:pic>
        <p:nvPicPr>
          <p:cNvPr id="1027" name="Picture 3" descr="C:\Users\Patryk\Dropbox\Zrzuty ekranu\Zrzut ekranu 2014-12-08 08.56.22 — kop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468">
            <a:off x="1201448" y="3266080"/>
            <a:ext cx="1600578" cy="164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tryk\Dropbox\Zrzuty ekranu\Zrzut ekranu 2014-12-08 08.56.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2198">
            <a:off x="348277" y="3326192"/>
            <a:ext cx="1578982" cy="164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6" cstate="print"/>
          <a:srcRect l="30630" r="30630"/>
          <a:stretch/>
        </p:blipFill>
        <p:spPr>
          <a:xfrm>
            <a:off x="486369" y="239385"/>
            <a:ext cx="2511443" cy="273358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774404" y="4699310"/>
            <a:ext cx="497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http://www.paiz.gov.pl/publikacje/wojewodztwa</a:t>
            </a:r>
          </a:p>
        </p:txBody>
      </p:sp>
    </p:spTree>
    <p:extLst>
      <p:ext uri="{BB962C8B-B14F-4D97-AF65-F5344CB8AC3E}">
        <p14:creationId xmlns:p14="http://schemas.microsoft.com/office/powerpoint/2010/main" val="10986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43607" y="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P</a:t>
            </a:r>
            <a:r>
              <a:rPr lang="pl-PL" sz="2000" dirty="0"/>
              <a:t>OTENCJALNA </a:t>
            </a:r>
            <a:r>
              <a:rPr lang="pl-PL" sz="2800" dirty="0"/>
              <a:t>A</a:t>
            </a:r>
            <a:r>
              <a:rPr lang="pl-PL" sz="2000" dirty="0"/>
              <a:t>TRAKCYJNOŚĆ </a:t>
            </a:r>
            <a:r>
              <a:rPr lang="pl-PL" sz="2800" dirty="0"/>
              <a:t>I</a:t>
            </a:r>
            <a:r>
              <a:rPr lang="pl-PL" sz="2000" dirty="0"/>
              <a:t>NWESTYCYJNA </a:t>
            </a:r>
            <a:br>
              <a:rPr lang="pl-PL" sz="2000" dirty="0"/>
            </a:br>
            <a:r>
              <a:rPr lang="pl-PL" sz="2000" dirty="0"/>
              <a:t>DLA GOSPODARKI NARODOWEJ </a:t>
            </a:r>
            <a:r>
              <a:rPr lang="pl-PL" sz="2000" dirty="0" smtClean="0"/>
              <a:t>2016</a:t>
            </a: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020" y="2945362"/>
            <a:ext cx="1452643" cy="9966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789552"/>
            <a:ext cx="5342096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98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43607" y="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P</a:t>
            </a:r>
            <a:r>
              <a:rPr lang="pl-PL" sz="2000" dirty="0"/>
              <a:t>OTENCJALNA </a:t>
            </a:r>
            <a:r>
              <a:rPr lang="pl-PL" sz="2800" dirty="0"/>
              <a:t>A</a:t>
            </a:r>
            <a:r>
              <a:rPr lang="pl-PL" sz="2000" dirty="0"/>
              <a:t>TRAKCYJNOŚĆ </a:t>
            </a:r>
            <a:r>
              <a:rPr lang="pl-PL" sz="2800" dirty="0"/>
              <a:t>I</a:t>
            </a:r>
            <a:r>
              <a:rPr lang="pl-PL" sz="2000" dirty="0"/>
              <a:t>NWESTYCYJNA </a:t>
            </a:r>
            <a:br>
              <a:rPr lang="pl-PL" sz="2000" dirty="0"/>
            </a:br>
            <a:r>
              <a:rPr lang="pl-PL" sz="2000" dirty="0"/>
              <a:t>DLA GOSPODARKI NARODOWEJ </a:t>
            </a:r>
            <a:r>
              <a:rPr lang="pl-PL" sz="2000" dirty="0" smtClean="0"/>
              <a:t>2016</a:t>
            </a: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020" y="2945362"/>
            <a:ext cx="1452643" cy="9966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789552"/>
            <a:ext cx="5342096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789552"/>
            <a:ext cx="5353521" cy="378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98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339752" y="318192"/>
            <a:ext cx="66967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 smtClean="0"/>
          </a:p>
          <a:p>
            <a:r>
              <a:rPr lang="pl-PL" sz="2400" b="1" dirty="0" smtClean="0"/>
              <a:t>A</a:t>
            </a:r>
            <a:r>
              <a:rPr lang="pl-PL" b="1" dirty="0" smtClean="0"/>
              <a:t>trakcyjność </a:t>
            </a:r>
            <a:r>
              <a:rPr lang="pl-PL" b="1" dirty="0"/>
              <a:t>inwestycyjna</a:t>
            </a:r>
            <a:r>
              <a:rPr lang="pl-PL" dirty="0"/>
              <a:t> </a:t>
            </a:r>
            <a:r>
              <a:rPr lang="pl-PL" sz="1600" dirty="0" smtClean="0"/>
              <a:t>jest </a:t>
            </a:r>
            <a:r>
              <a:rPr lang="pl-PL" sz="1600" dirty="0"/>
              <a:t>wynikiem oceny istotnych z punktu widzenia inwestora warunków dla prowadzenia działalności </a:t>
            </a:r>
            <a:r>
              <a:rPr lang="pl-PL" sz="1600" dirty="0" smtClean="0"/>
              <a:t>gospodarczej</a:t>
            </a:r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r>
              <a:rPr lang="pl-PL" sz="2400" b="1" dirty="0" smtClean="0"/>
              <a:t>G</a:t>
            </a:r>
            <a:r>
              <a:rPr lang="pl-PL" b="1" dirty="0" smtClean="0"/>
              <a:t>wiazda </a:t>
            </a:r>
            <a:r>
              <a:rPr lang="pl-PL" b="1" dirty="0"/>
              <a:t>złota</a:t>
            </a:r>
            <a:r>
              <a:rPr lang="pl-PL" dirty="0"/>
              <a:t> </a:t>
            </a:r>
            <a:r>
              <a:rPr lang="pl-PL" sz="1600" dirty="0"/>
              <a:t>jest najwyższym wyróżnieniem i oznacza najwyższą ocenę wszystkich analizowanych sekcji gospodarczych w danym powiecie lub </a:t>
            </a:r>
            <a:r>
              <a:rPr lang="pl-PL" sz="1600" dirty="0" smtClean="0"/>
              <a:t>gminie</a:t>
            </a:r>
            <a:endParaRPr lang="pl-PL" dirty="0" smtClean="0"/>
          </a:p>
          <a:p>
            <a:endParaRPr lang="pl-PL" sz="1400" b="1" dirty="0"/>
          </a:p>
          <a:p>
            <a:r>
              <a:rPr lang="pl-PL" sz="2400" b="1" dirty="0" smtClean="0"/>
              <a:t>G</a:t>
            </a:r>
            <a:r>
              <a:rPr lang="pl-PL" b="1" dirty="0" smtClean="0"/>
              <a:t>wiazda </a:t>
            </a:r>
            <a:r>
              <a:rPr lang="pl-PL" b="1" dirty="0"/>
              <a:t>pomarańczowa</a:t>
            </a:r>
            <a:r>
              <a:rPr lang="pl-PL" dirty="0"/>
              <a:t> </a:t>
            </a:r>
            <a:r>
              <a:rPr lang="pl-PL" sz="1600" dirty="0"/>
              <a:t>oznacza, iż powiat lub gmina uzyskała </a:t>
            </a:r>
            <a:r>
              <a:rPr lang="pl-PL" sz="1600" dirty="0" smtClean="0"/>
              <a:t>ponadprzeciętną </a:t>
            </a:r>
            <a:r>
              <a:rPr lang="pl-PL" sz="1600" dirty="0"/>
              <a:t>ocenę we wszystkich analizowanych obszarach (gospodarki narodowej, przemysłu, handlu, usług turystycznych oraz usług profesjonalnych) </a:t>
            </a:r>
          </a:p>
          <a:p>
            <a:endParaRPr lang="pl-PL" sz="1400" dirty="0"/>
          </a:p>
        </p:txBody>
      </p:sp>
      <p:sp>
        <p:nvSpPr>
          <p:cNvPr id="2" name="Gwiazda 5-ramienna 1"/>
          <p:cNvSpPr/>
          <p:nvPr/>
        </p:nvSpPr>
        <p:spPr>
          <a:xfrm>
            <a:off x="605653" y="3764050"/>
            <a:ext cx="1187624" cy="750202"/>
          </a:xfrm>
          <a:prstGeom prst="star5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C000"/>
              </a:solidFill>
            </a:endParaRPr>
          </a:p>
        </p:txBody>
      </p:sp>
      <p:sp>
        <p:nvSpPr>
          <p:cNvPr id="7" name="Gwiazda 5-ramienna 6"/>
          <p:cNvSpPr/>
          <p:nvPr/>
        </p:nvSpPr>
        <p:spPr>
          <a:xfrm>
            <a:off x="605653" y="2506758"/>
            <a:ext cx="1187624" cy="75020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C000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492"/>
            <a:ext cx="2411760" cy="162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23678"/>
            <a:ext cx="1835696" cy="4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42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783846"/>
              </p:ext>
            </p:extLst>
          </p:nvPr>
        </p:nvGraphicFramePr>
        <p:xfrm>
          <a:off x="3581400" y="3989256"/>
          <a:ext cx="4572000" cy="152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2114988" y="19541"/>
            <a:ext cx="5306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/>
              <a:t> </a:t>
            </a:r>
            <a:r>
              <a:rPr lang="pl-PL" sz="2800" dirty="0"/>
              <a:t>WOJEWÓDZTWO LUBELSKIE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39553" y="89756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Złote gwiazdy</a:t>
            </a:r>
            <a:endParaRPr lang="pl-PL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212"/>
            <a:ext cx="4211960" cy="10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65517"/>
            <a:ext cx="4716016" cy="46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539552" y="1329612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Biała Podlaska (m)</a:t>
            </a:r>
          </a:p>
          <a:p>
            <a:r>
              <a:rPr lang="pl-PL" dirty="0" smtClean="0"/>
              <a:t>Chełm (m)</a:t>
            </a:r>
          </a:p>
          <a:p>
            <a:r>
              <a:rPr lang="pl-PL" dirty="0" smtClean="0"/>
              <a:t>Lublin (m)</a:t>
            </a:r>
          </a:p>
          <a:p>
            <a:r>
              <a:rPr lang="pl-PL" dirty="0" smtClean="0"/>
              <a:t>Puławy (m)</a:t>
            </a:r>
          </a:p>
          <a:p>
            <a:r>
              <a:rPr lang="pl-PL" dirty="0" smtClean="0"/>
              <a:t>Świdnik (m)</a:t>
            </a:r>
          </a:p>
          <a:p>
            <a:r>
              <a:rPr lang="pl-PL" dirty="0" smtClean="0"/>
              <a:t>Zamość (m)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9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Gwiazdy pomarańczowe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>
                <a:solidFill>
                  <a:schemeClr val="tx2">
                    <a:lumMod val="90000"/>
                  </a:schemeClr>
                </a:solidFill>
              </a:rPr>
              <a:t>W grupie gmin </a:t>
            </a:r>
            <a:r>
              <a:rPr lang="pl-PL" b="1" dirty="0" smtClean="0">
                <a:solidFill>
                  <a:schemeClr val="tx2">
                    <a:lumMod val="90000"/>
                  </a:schemeClr>
                </a:solidFill>
              </a:rPr>
              <a:t>miejskich: </a:t>
            </a:r>
            <a:r>
              <a:rPr lang="pl-PL" dirty="0"/>
              <a:t>Hrubieszów (m), Krasnystaw (m), Kraśnik (m), Lubartów (m), Łuków (m), Międzyrzec Podlaski (m), Radzyń Podlaski (m), Stoczek Łukowski (m), Terespol (m), Tomaszów Lubelski (m), Włodawa (m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r>
              <a:rPr lang="pl-PL" b="1" dirty="0">
                <a:solidFill>
                  <a:schemeClr val="tx2">
                    <a:lumMod val="90000"/>
                  </a:schemeClr>
                </a:solidFill>
              </a:rPr>
              <a:t>W grupie gmin </a:t>
            </a:r>
            <a:r>
              <a:rPr lang="pl-PL" b="1" dirty="0" smtClean="0">
                <a:solidFill>
                  <a:schemeClr val="tx2">
                    <a:lumMod val="90000"/>
                  </a:schemeClr>
                </a:solidFill>
              </a:rPr>
              <a:t>wiejskich: </a:t>
            </a:r>
            <a:r>
              <a:rPr lang="pl-PL" dirty="0"/>
              <a:t>Jastków (w), Końskowola (w), Lubartów (w), Niedrzwica Duża (w), Niemce (w), Puchaczów (w), Puławy (w), Wólka (w). </a:t>
            </a:r>
          </a:p>
          <a:p>
            <a:r>
              <a:rPr lang="pl-PL" dirty="0"/>
              <a:t> </a:t>
            </a:r>
          </a:p>
          <a:p>
            <a:r>
              <a:rPr lang="pl-PL" b="1" dirty="0">
                <a:solidFill>
                  <a:schemeClr val="tx2">
                    <a:lumMod val="90000"/>
                  </a:schemeClr>
                </a:solidFill>
              </a:rPr>
              <a:t>W grupie gmin </a:t>
            </a:r>
            <a:r>
              <a:rPr lang="pl-PL" b="1" dirty="0" smtClean="0">
                <a:solidFill>
                  <a:schemeClr val="tx2">
                    <a:lumMod val="90000"/>
                  </a:schemeClr>
                </a:solidFill>
              </a:rPr>
              <a:t>miejsko-wiejskich: </a:t>
            </a:r>
            <a:r>
              <a:rPr lang="pl-PL" dirty="0"/>
              <a:t>Janów Lubelski (m-w), Kazimierz Dolny (m-w), Łęczna (m-w), Opole Lubelskie (m-w), Poniatowa (m-w), Ryki (m-w). </a:t>
            </a:r>
          </a:p>
        </p:txBody>
      </p:sp>
    </p:spTree>
    <p:extLst>
      <p:ext uri="{BB962C8B-B14F-4D97-AF65-F5344CB8AC3E}">
        <p14:creationId xmlns:p14="http://schemas.microsoft.com/office/powerpoint/2010/main" val="3794434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079432" y="4838696"/>
            <a:ext cx="762000" cy="273844"/>
          </a:xfrm>
        </p:spPr>
        <p:txBody>
          <a:bodyPr>
            <a:normAutofit/>
          </a:bodyPr>
          <a:lstStyle/>
          <a:p>
            <a:fld id="{589B7C76-EFF2-4CD8-A475-4750F11B4BC6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07950" y="3630672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D</a:t>
            </a:r>
            <a:r>
              <a:rPr lang="pl-PL" sz="1400" dirty="0" smtClean="0"/>
              <a:t>uży potencjał naukowo-badawczy </a:t>
            </a:r>
          </a:p>
          <a:p>
            <a:endParaRPr lang="pl-PL" sz="1400" dirty="0" smtClean="0"/>
          </a:p>
        </p:txBody>
      </p:sp>
      <p:sp>
        <p:nvSpPr>
          <p:cNvPr id="3" name="Prostokąt 2"/>
          <p:cNvSpPr/>
          <p:nvPr/>
        </p:nvSpPr>
        <p:spPr>
          <a:xfrm>
            <a:off x="107950" y="357504"/>
            <a:ext cx="87334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/>
              <a:t>T</a:t>
            </a:r>
            <a:r>
              <a:rPr lang="pl-PL" sz="1600" dirty="0" smtClean="0"/>
              <a:t>radycje </a:t>
            </a:r>
            <a:r>
              <a:rPr lang="pl-PL" sz="1600" dirty="0"/>
              <a:t>przemysłowe, </a:t>
            </a:r>
            <a:r>
              <a:rPr lang="pl-PL" sz="1600" dirty="0" smtClean="0"/>
              <a:t>przemysł </a:t>
            </a:r>
            <a:r>
              <a:rPr lang="pl-PL" sz="1600" dirty="0"/>
              <a:t>środków transportu, </a:t>
            </a:r>
            <a:r>
              <a:rPr lang="pl-PL" sz="1600" dirty="0" smtClean="0"/>
              <a:t>maszynowy, chemiczny </a:t>
            </a:r>
            <a:r>
              <a:rPr lang="pl-PL" sz="1600" dirty="0"/>
              <a:t>oraz </a:t>
            </a:r>
            <a:r>
              <a:rPr lang="pl-PL" sz="1600" dirty="0" smtClean="0"/>
              <a:t>spożywczy</a:t>
            </a:r>
            <a:endParaRPr lang="pl-PL" sz="1600" dirty="0"/>
          </a:p>
          <a:p>
            <a:endParaRPr lang="pl-PL" sz="1600" dirty="0" smtClean="0"/>
          </a:p>
          <a:p>
            <a:r>
              <a:rPr lang="pl-PL" sz="2400" dirty="0"/>
              <a:t>P</a:t>
            </a:r>
            <a:r>
              <a:rPr lang="pl-PL" sz="1600" dirty="0" smtClean="0"/>
              <a:t>redyspozycje </a:t>
            </a:r>
            <a:r>
              <a:rPr lang="pl-PL" sz="1600" dirty="0"/>
              <a:t>do rozwoju </a:t>
            </a:r>
            <a:r>
              <a:rPr lang="pl-PL" sz="1600" dirty="0" smtClean="0"/>
              <a:t>BPO, dostęp </a:t>
            </a:r>
            <a:r>
              <a:rPr lang="pl-PL" sz="1600" dirty="0"/>
              <a:t>do wykwalifikowanych kadr, </a:t>
            </a:r>
            <a:r>
              <a:rPr lang="pl-PL" sz="1600" dirty="0" smtClean="0"/>
              <a:t>oraz niewysokie oczekiwania płacowe</a:t>
            </a:r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156085" y="3938449"/>
            <a:ext cx="73832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L</a:t>
            </a:r>
            <a:r>
              <a:rPr lang="pl-PL" sz="1600" dirty="0" smtClean="0"/>
              <a:t>ista </a:t>
            </a:r>
            <a:r>
              <a:rPr lang="pl-PL" sz="1600" dirty="0"/>
              <a:t>tzw. sektorów  wysokich </a:t>
            </a:r>
            <a:r>
              <a:rPr lang="pl-PL" sz="1600" dirty="0" smtClean="0"/>
              <a:t>szans: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/>
              <a:t>elektroniczny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/>
              <a:t>elektromaszynowy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/>
              <a:t>chemiczny </a:t>
            </a:r>
            <a:r>
              <a:rPr lang="pl-PL" sz="1600" dirty="0"/>
              <a:t>i </a:t>
            </a:r>
            <a:r>
              <a:rPr lang="pl-PL" sz="1600" dirty="0" smtClean="0"/>
              <a:t>spożywczy</a:t>
            </a:r>
            <a:endParaRPr lang="pl-PL" sz="1600" dirty="0"/>
          </a:p>
        </p:txBody>
      </p:sp>
      <p:sp>
        <p:nvSpPr>
          <p:cNvPr id="8" name="Prostokąt 7"/>
          <p:cNvSpPr/>
          <p:nvPr/>
        </p:nvSpPr>
        <p:spPr>
          <a:xfrm>
            <a:off x="127174" y="1582856"/>
            <a:ext cx="5112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K</a:t>
            </a:r>
            <a:r>
              <a:rPr lang="pl-PL" sz="1600" dirty="0" smtClean="0"/>
              <a:t>orzystne </a:t>
            </a:r>
            <a:r>
              <a:rPr lang="pl-PL" sz="1600" dirty="0"/>
              <a:t>położenie na </a:t>
            </a:r>
            <a:r>
              <a:rPr lang="pl-PL" sz="1600" dirty="0" smtClean="0"/>
              <a:t>szlaku Wschód-Zachód</a:t>
            </a:r>
            <a:r>
              <a:rPr lang="pl-PL" sz="1600" dirty="0"/>
              <a:t>, </a:t>
            </a:r>
            <a:r>
              <a:rPr lang="pl-PL" sz="1600" dirty="0" smtClean="0"/>
              <a:t>dostęp </a:t>
            </a:r>
            <a:r>
              <a:rPr lang="pl-PL" sz="1600" dirty="0"/>
              <a:t>do rynków zagranicznych, szczególnie Ukrainy i </a:t>
            </a:r>
            <a:r>
              <a:rPr lang="pl-PL" sz="1600" dirty="0" smtClean="0"/>
              <a:t>Białorusi</a:t>
            </a:r>
            <a:endParaRPr lang="pl-PL" sz="1600" dirty="0"/>
          </a:p>
          <a:p>
            <a:endParaRPr lang="pl-PL" sz="1600" dirty="0"/>
          </a:p>
          <a:p>
            <a:r>
              <a:rPr lang="pl-PL" sz="2400" dirty="0" smtClean="0"/>
              <a:t>S</a:t>
            </a:r>
            <a:r>
              <a:rPr lang="pl-PL" sz="1600" dirty="0" smtClean="0"/>
              <a:t>tosunkowo </a:t>
            </a:r>
            <a:r>
              <a:rPr lang="pl-PL" sz="1600" dirty="0"/>
              <a:t>niskie koszty </a:t>
            </a:r>
            <a:r>
              <a:rPr lang="pl-PL" sz="1600" dirty="0" smtClean="0"/>
              <a:t>pracy, </a:t>
            </a:r>
            <a:r>
              <a:rPr lang="pl-PL" sz="1600" dirty="0"/>
              <a:t>przy jednoczesnym dostępie do wykwalifikowanych kadr w miastach </a:t>
            </a:r>
            <a:r>
              <a:rPr lang="pl-PL" sz="1600" dirty="0" smtClean="0"/>
              <a:t>regionu</a:t>
            </a:r>
            <a:endParaRPr lang="pl-PL" sz="1600" dirty="0"/>
          </a:p>
        </p:txBody>
      </p:sp>
      <p:sp>
        <p:nvSpPr>
          <p:cNvPr id="9" name="Prostokąt 8"/>
          <p:cNvSpPr/>
          <p:nvPr/>
        </p:nvSpPr>
        <p:spPr>
          <a:xfrm>
            <a:off x="1907705" y="33468"/>
            <a:ext cx="3849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/>
              <a:t>WOJEWÓDZTWO LUBELSKIE</a:t>
            </a:r>
            <a:endParaRPr lang="pl-PL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1491631"/>
            <a:ext cx="3731401" cy="339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91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4988" y="926457"/>
            <a:ext cx="8784530" cy="3622529"/>
          </a:xfrm>
        </p:spPr>
        <p:txBody>
          <a:bodyPr>
            <a:noAutofit/>
          </a:bodyPr>
          <a:lstStyle/>
          <a:p>
            <a:pPr marL="36576" lvl="0" indent="0">
              <a:buNone/>
            </a:pPr>
            <a:r>
              <a:rPr lang="pl-PL" sz="2800" dirty="0"/>
              <a:t>A</a:t>
            </a:r>
            <a:r>
              <a:rPr lang="pl-PL" sz="1600" dirty="0"/>
              <a:t>trakcyjność inwestycyjna województwa wykazuje duży związek z poziomem jego rozwoju </a:t>
            </a:r>
            <a:r>
              <a:rPr lang="pl-PL" sz="1600" dirty="0" smtClean="0"/>
              <a:t>gospodarczego</a:t>
            </a:r>
          </a:p>
          <a:p>
            <a:pPr marL="36576" lvl="0" indent="0" algn="ctr">
              <a:buNone/>
            </a:pPr>
            <a:endParaRPr lang="pl-PL" sz="1600" dirty="0"/>
          </a:p>
          <a:p>
            <a:pPr marL="36576" lvl="0" indent="0">
              <a:buNone/>
            </a:pPr>
            <a:r>
              <a:rPr lang="pl-PL" sz="2400" dirty="0" smtClean="0"/>
              <a:t>P</a:t>
            </a:r>
            <a:r>
              <a:rPr lang="pl-PL" sz="1600" dirty="0" smtClean="0"/>
              <a:t>od </a:t>
            </a:r>
            <a:r>
              <a:rPr lang="pl-PL" sz="1600" dirty="0"/>
              <a:t>względem atrakcyjności inwestycyjnej najbardziej wyróżniają się dobrze rozwinięte gospodarczo województwa: mazowieckie, dolnośląskie, śląskie oraz małopolskie. Wyróżniają się też łódzkie i </a:t>
            </a:r>
            <a:r>
              <a:rPr lang="pl-PL" sz="1600" dirty="0" smtClean="0"/>
              <a:t>pomorskie</a:t>
            </a:r>
          </a:p>
          <a:p>
            <a:pPr marL="36576" lvl="0" indent="0">
              <a:buNone/>
            </a:pPr>
            <a:endParaRPr lang="pl-PL" sz="1600" dirty="0" smtClean="0"/>
          </a:p>
          <a:p>
            <a:pPr marL="36576" lvl="0" indent="0">
              <a:buNone/>
            </a:pPr>
            <a:r>
              <a:rPr lang="pl-PL" sz="2400" dirty="0"/>
              <a:t>N</a:t>
            </a:r>
            <a:r>
              <a:rPr lang="pl-PL" sz="1600" dirty="0"/>
              <a:t>ajbardziej atrakcyjnym polskim województwem jest województwo mazowieckie, zarówno na tle pozostałych regionów Polski, jak i Unii Europejskiej. W ciągu ostatnich 4 lat stale utrzymuje najwyższe klasy atrakcyjności dla wszystkich rodzajów inwestycji przemysłowych i </a:t>
            </a:r>
            <a:r>
              <a:rPr lang="pl-PL" sz="1600" dirty="0" smtClean="0"/>
              <a:t>usługowych</a:t>
            </a:r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3347865" y="192666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Wnioski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22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857250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Autorzy raportów </a:t>
            </a:r>
            <a:br>
              <a:rPr lang="pl-PL" sz="3200" dirty="0" smtClean="0"/>
            </a:br>
            <a:r>
              <a:rPr lang="pl-PL" sz="3200" dirty="0" smtClean="0"/>
              <a:t>„Atrakcyjność inwestycyjna regionów”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347614"/>
            <a:ext cx="7467600" cy="3394472"/>
          </a:xfrm>
        </p:spPr>
        <p:txBody>
          <a:bodyPr>
            <a:normAutofit/>
          </a:bodyPr>
          <a:lstStyle/>
          <a:p>
            <a:r>
              <a:rPr lang="pl-PL" sz="2400" dirty="0"/>
              <a:t>Prof. dr hab. Hanna Godlewska – </a:t>
            </a:r>
            <a:r>
              <a:rPr lang="pl-PL" sz="2400" dirty="0" smtClean="0"/>
              <a:t>Majkowska – Kierownik zespołu</a:t>
            </a:r>
            <a:endParaRPr lang="pl-PL" sz="2400" dirty="0"/>
          </a:p>
          <a:p>
            <a:r>
              <a:rPr lang="pl-PL" sz="2400" dirty="0"/>
              <a:t>dr Agnieszka Komor </a:t>
            </a:r>
            <a:endParaRPr lang="pl-PL" sz="2400" dirty="0" smtClean="0"/>
          </a:p>
          <a:p>
            <a:r>
              <a:rPr lang="pl-PL" sz="2400" dirty="0" smtClean="0"/>
              <a:t>dr </a:t>
            </a:r>
            <a:r>
              <a:rPr lang="pl-PL" sz="2400" dirty="0"/>
              <a:t>Dariusz Turek </a:t>
            </a:r>
            <a:endParaRPr lang="pl-PL" sz="2400" dirty="0" smtClean="0"/>
          </a:p>
          <a:p>
            <a:r>
              <a:rPr lang="pl-PL" sz="2400" dirty="0" smtClean="0"/>
              <a:t>dr </a:t>
            </a:r>
            <a:r>
              <a:rPr lang="pl-PL" sz="2400" dirty="0"/>
              <a:t>Patrycjusz Zarębski </a:t>
            </a:r>
            <a:endParaRPr lang="pl-PL" sz="2400" dirty="0" smtClean="0"/>
          </a:p>
          <a:p>
            <a:r>
              <a:rPr lang="pl-PL" sz="2400" dirty="0" smtClean="0"/>
              <a:t>mgr </a:t>
            </a:r>
            <a:r>
              <a:rPr lang="pl-PL" sz="2400" dirty="0"/>
              <a:t>Mariusz Czernecki </a:t>
            </a:r>
            <a:endParaRPr lang="pl-PL" sz="2400" dirty="0" smtClean="0"/>
          </a:p>
          <a:p>
            <a:r>
              <a:rPr lang="pl-PL" sz="2400" dirty="0" smtClean="0"/>
              <a:t>mgr </a:t>
            </a:r>
            <a:r>
              <a:rPr lang="pl-PL" sz="2400" dirty="0"/>
              <a:t>Magdalena Typa </a:t>
            </a:r>
          </a:p>
        </p:txBody>
      </p:sp>
    </p:spTree>
    <p:extLst>
      <p:ext uri="{BB962C8B-B14F-4D97-AF65-F5344CB8AC3E}">
        <p14:creationId xmlns:p14="http://schemas.microsoft.com/office/powerpoint/2010/main" val="18773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347865" y="192666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Wnioski</a:t>
            </a:r>
            <a:endParaRPr lang="pl-PL" sz="3200" dirty="0"/>
          </a:p>
        </p:txBody>
      </p:sp>
      <p:sp>
        <p:nvSpPr>
          <p:cNvPr id="8" name="Prostokąt 7"/>
          <p:cNvSpPr/>
          <p:nvPr/>
        </p:nvSpPr>
        <p:spPr>
          <a:xfrm>
            <a:off x="107950" y="677414"/>
            <a:ext cx="877689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pl-PL" sz="3200" dirty="0">
                <a:latin typeface="Arial" panose="020B0604020202020204" pitchFamily="34" charset="0"/>
                <a:ea typeface="Calibri" panose="020F0502020204030204" pitchFamily="34" charset="0"/>
              </a:rPr>
              <a:t>W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</a:rPr>
              <a:t>ystępują duże </a:t>
            </a:r>
            <a:r>
              <a:rPr lang="pl-PL" sz="2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kontrasty wewnętrzne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</a:rPr>
              <a:t>wśród liderów atrakcyjności inwestycyjnej, szczególnie w województwie mazowieckim. Mniejsze są one w województwie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śląskim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spcBef>
                <a:spcPts val="600"/>
              </a:spcBef>
              <a:spcAft>
                <a:spcPts val="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pl-PL" sz="3200" dirty="0">
                <a:latin typeface="Arial" panose="020B0604020202020204" pitchFamily="34" charset="0"/>
                <a:ea typeface="Calibri" panose="020F0502020204030204" pitchFamily="34" charset="0"/>
              </a:rPr>
              <a:t>W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</a:rPr>
              <a:t>szystkie województwa posiadają </a:t>
            </a:r>
            <a:r>
              <a:rPr lang="pl-PL" sz="2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lokomotywy rozwoju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</a:rPr>
              <a:t>w postaci dużych miast lub dawnych miast wojewódzkich. Atrakcyjne są także ośrodki przemysłowe i centra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turystyczne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-232112" y="3165816"/>
            <a:ext cx="8960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3600" dirty="0">
                <a:latin typeface="Arial" panose="020B0604020202020204" pitchFamily="34" charset="0"/>
                <a:ea typeface="Calibri" panose="020F0502020204030204" pitchFamily="34" charset="0"/>
              </a:rPr>
              <a:t>W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</a:rPr>
              <a:t> skali lokalnej ważną rolę w kształtowaniu atrakcyjności inwestycyjnej, szczególnie rzeczywistej, odgrywają </a:t>
            </a:r>
            <a:r>
              <a:rPr lang="pl-PL" sz="2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podstrefy ekonomiczne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</a:rPr>
              <a:t>, szczególnie, jeśli towarzyszą im inne formy wspierania przedsiębiorczości (parki naukowo-techniczne, inkubatory przedsiębiorczości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347865" y="192666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Wnioski</a:t>
            </a:r>
            <a:endParaRPr lang="pl-PL" sz="3200" dirty="0"/>
          </a:p>
        </p:txBody>
      </p:sp>
      <p:sp>
        <p:nvSpPr>
          <p:cNvPr id="6" name="Prostokąt 5"/>
          <p:cNvSpPr/>
          <p:nvPr/>
        </p:nvSpPr>
        <p:spPr>
          <a:xfrm>
            <a:off x="323528" y="714717"/>
            <a:ext cx="849694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C</a:t>
            </a:r>
            <a:r>
              <a:rPr lang="pl-PL" sz="1600" dirty="0"/>
              <a:t>zynnikiem, który wpływa na atrakcyjność regionów Polski jest program specjalnych stref </a:t>
            </a:r>
            <a:r>
              <a:rPr lang="pl-PL" sz="1600" dirty="0" smtClean="0"/>
              <a:t>ekonomicznych</a:t>
            </a:r>
          </a:p>
          <a:p>
            <a:endParaRPr lang="pl-PL" sz="1600" dirty="0"/>
          </a:p>
          <a:p>
            <a:r>
              <a:rPr lang="pl-PL" sz="2400" dirty="0" smtClean="0"/>
              <a:t>S</a:t>
            </a:r>
            <a:r>
              <a:rPr lang="pl-PL" sz="1600" dirty="0" smtClean="0"/>
              <a:t>pecjalne </a:t>
            </a:r>
            <a:r>
              <a:rPr lang="pl-PL" sz="1600" dirty="0"/>
              <a:t>strefy </a:t>
            </a:r>
            <a:r>
              <a:rPr lang="pl-PL" sz="1600" dirty="0" smtClean="0"/>
              <a:t>ekonomiczne przyczyniają </a:t>
            </a:r>
            <a:r>
              <a:rPr lang="pl-PL" sz="1600" dirty="0"/>
              <a:t>się do kształtowania rzeczywistej atrakcyjności inwestycyjnej w skali lokalnej jeśli towarzyszą im inne formy wspierania przedsiębiorczości (parki naukowo-techniczne, inkubatory przedsiębiorczości</a:t>
            </a:r>
            <a:r>
              <a:rPr lang="pl-PL" sz="1600" dirty="0" smtClean="0"/>
              <a:t>)</a:t>
            </a:r>
          </a:p>
          <a:p>
            <a:endParaRPr lang="pl-PL" sz="1600" dirty="0"/>
          </a:p>
          <a:p>
            <a:r>
              <a:rPr lang="pl-PL" sz="2400" dirty="0" smtClean="0"/>
              <a:t>E</a:t>
            </a:r>
            <a:r>
              <a:rPr lang="pl-PL" sz="1600" dirty="0" smtClean="0"/>
              <a:t>fekty </a:t>
            </a:r>
            <a:r>
              <a:rPr lang="pl-PL" sz="1600" dirty="0"/>
              <a:t>specjalnych stref ekonomicznych są szczególnie widoczne w województwie dolnośląskim, które posiada najlepiej wykształconą sieć lokalizacji dla przemysłu i usług dla </a:t>
            </a:r>
            <a:r>
              <a:rPr lang="pl-PL" sz="1600" dirty="0" smtClean="0"/>
              <a:t>biznesu</a:t>
            </a:r>
          </a:p>
          <a:p>
            <a:endParaRPr lang="pl-PL" sz="1600" dirty="0"/>
          </a:p>
          <a:p>
            <a:r>
              <a:rPr lang="pl-PL" sz="2400" dirty="0"/>
              <a:t>w</a:t>
            </a:r>
            <a:r>
              <a:rPr lang="pl-PL" sz="1600" dirty="0"/>
              <a:t>pływają na poprawę pozycji polskich regionów na arenie europejskiej w konkurowaniu o napływ inwestycji zagranicznych</a:t>
            </a:r>
          </a:p>
        </p:txBody>
      </p:sp>
    </p:spTree>
    <p:extLst>
      <p:ext uri="{BB962C8B-B14F-4D97-AF65-F5344CB8AC3E}">
        <p14:creationId xmlns:p14="http://schemas.microsoft.com/office/powerpoint/2010/main" val="5941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347865" y="192666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Wnioski</a:t>
            </a:r>
            <a:endParaRPr lang="pl-PL" sz="3200" dirty="0"/>
          </a:p>
        </p:txBody>
      </p:sp>
      <p:sp>
        <p:nvSpPr>
          <p:cNvPr id="7" name="Prostokąt 6"/>
          <p:cNvSpPr/>
          <p:nvPr/>
        </p:nvSpPr>
        <p:spPr>
          <a:xfrm>
            <a:off x="261702" y="843558"/>
            <a:ext cx="86307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</a:t>
            </a:r>
            <a:r>
              <a:rPr lang="pl-PL" sz="1600" dirty="0"/>
              <a:t> 2015 roku badaniami objęto około 160 instytucji okołobiznesowych działających na terenie wszystkich </a:t>
            </a:r>
            <a:r>
              <a:rPr lang="pl-PL" sz="1600" dirty="0" smtClean="0"/>
              <a:t>województw</a:t>
            </a:r>
            <a:endParaRPr lang="pl-PL" sz="1600" dirty="0"/>
          </a:p>
          <a:p>
            <a:endParaRPr lang="pl-PL" sz="1600" dirty="0"/>
          </a:p>
          <a:p>
            <a:r>
              <a:rPr lang="pl-PL" sz="2400" dirty="0" smtClean="0"/>
              <a:t>D</a:t>
            </a:r>
            <a:r>
              <a:rPr lang="pl-PL" sz="1600" dirty="0" smtClean="0"/>
              <a:t>la </a:t>
            </a:r>
            <a:r>
              <a:rPr lang="pl-PL" sz="1600" dirty="0"/>
              <a:t>inwestorów szczególnie ważnym wsparciem jest system regionalnych Centrów Obsługi Inwestora stworzony przez </a:t>
            </a:r>
            <a:r>
              <a:rPr lang="pl-PL" sz="1600" dirty="0" err="1"/>
              <a:t>PAIiIZ</a:t>
            </a:r>
            <a:r>
              <a:rPr lang="pl-PL" sz="1600" dirty="0"/>
              <a:t> S.A. w porozumieniu z marszałkami województw dla zapewnienia inwestorom kompleksowej obsługi na poziomie </a:t>
            </a:r>
            <a:r>
              <a:rPr lang="pl-PL" sz="1600" dirty="0" smtClean="0"/>
              <a:t>województw</a:t>
            </a:r>
          </a:p>
          <a:p>
            <a:endParaRPr lang="pl-PL" sz="1600" dirty="0"/>
          </a:p>
          <a:p>
            <a:r>
              <a:rPr lang="pl-PL" sz="2400" dirty="0" smtClean="0"/>
              <a:t>O</a:t>
            </a:r>
            <a:r>
              <a:rPr lang="pl-PL" sz="1600" dirty="0" smtClean="0"/>
              <a:t>ferta </a:t>
            </a:r>
            <a:r>
              <a:rPr lang="pl-PL" sz="1600" dirty="0"/>
              <a:t>parków (technologicznych, przemysłowych, naukowo-badawczych) została uznana za najbardziej kompleksową w zakresie wsparcia przedsiębiorców. Wykazano tendencję łączenia oferty Parków z korzyściami działania w ramach SSE, funkcjonowaniem inkubatorów (technologicznych i przedsiębiorczości), klastrów, laboratoriów badawczych, czy Data </a:t>
            </a:r>
            <a:r>
              <a:rPr lang="pl-PL" sz="1600" dirty="0" smtClean="0"/>
              <a:t>Center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306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1" y="573881"/>
            <a:ext cx="9144000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dirty="0" smtClean="0"/>
              <a:t>Dziękuję  za uwagę</a:t>
            </a:r>
          </a:p>
        </p:txBody>
      </p:sp>
      <p:sp>
        <p:nvSpPr>
          <p:cNvPr id="18435" name="Prostokąt 4"/>
          <p:cNvSpPr>
            <a:spLocks noChangeArrowheads="1"/>
          </p:cNvSpPr>
          <p:nvPr/>
        </p:nvSpPr>
        <p:spPr bwMode="auto">
          <a:xfrm>
            <a:off x="1691680" y="2031207"/>
            <a:ext cx="5256584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Dr Agnieszka Komor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  <a:p>
            <a:pPr algn="ctr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pl-PL" altLang="pl-PL" sz="1800" dirty="0" smtClean="0">
                <a:latin typeface="Arial" panose="020B0604020202020204" pitchFamily="34" charset="0"/>
              </a:rPr>
              <a:t>p.o. Kierownika Katedry </a:t>
            </a:r>
            <a:r>
              <a:rPr lang="pl-PL" altLang="pl-PL" sz="1800" dirty="0">
                <a:latin typeface="Arial" panose="020B0604020202020204" pitchFamily="34" charset="0"/>
              </a:rPr>
              <a:t>Zarządzania i Marketingu</a:t>
            </a:r>
          </a:p>
          <a:p>
            <a:pPr algn="ctr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Uniwersytet Przyrodniczy w Lublinie</a:t>
            </a:r>
          </a:p>
          <a:p>
            <a:pPr algn="ctr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ul. Akademicka 13, 20-950 Lublin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 smtClean="0">
                <a:latin typeface="Arial" panose="020B0604020202020204" pitchFamily="34" charset="0"/>
              </a:rPr>
              <a:t>agnieszka.komor@up.lublin.pl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 smtClean="0">
                <a:latin typeface="Arial" panose="020B0604020202020204" pitchFamily="34" charset="0"/>
              </a:rPr>
              <a:t>tel. 81 461 00 61</a:t>
            </a:r>
            <a:endParaRPr lang="pl-PL" altLang="pl-PL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78" y="3111811"/>
            <a:ext cx="1788506" cy="186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72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 </a:t>
            </a:r>
            <a:r>
              <a:rPr lang="pl-PL" sz="3200" dirty="0" smtClean="0"/>
              <a:t>RAPORTY ATRAKCYJNOŚCI INWESTYCYJNEJ INSTYTUTU PRZEDSIĘBIORSTWA KNOP SGH </a:t>
            </a:r>
            <a:endParaRPr lang="pl-PL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29" t="2642"/>
          <a:stretch>
            <a:fillRect/>
          </a:stretch>
        </p:blipFill>
        <p:spPr bwMode="auto">
          <a:xfrm>
            <a:off x="1249259" y="2584240"/>
            <a:ext cx="1478475" cy="164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5" y="1329678"/>
            <a:ext cx="2564919" cy="26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poczytaj.pl/okl/234000/234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5365" y="1039863"/>
            <a:ext cx="2328118" cy="2394635"/>
          </a:xfrm>
          <a:prstGeom prst="rect">
            <a:avLst/>
          </a:prstGeom>
          <a:noFill/>
        </p:spPr>
      </p:pic>
      <p:pic>
        <p:nvPicPr>
          <p:cNvPr id="1026" name="Picture 2" descr="C:\Users\Patryk\Dropbox\Zrzuty ekranu\Zrzut ekranu 2014-12-07 22.13.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12638"/>
            <a:ext cx="3120206" cy="32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/>
          <a:srcRect l="16050" t="17718" r="14218" b="25189"/>
          <a:stretch/>
        </p:blipFill>
        <p:spPr>
          <a:xfrm>
            <a:off x="28434" y="2458630"/>
            <a:ext cx="9115565" cy="268487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8459" y="987545"/>
            <a:ext cx="8111973" cy="13734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dirty="0" smtClean="0"/>
              <a:t>zespół regionalnych walorów  lokalizacyjnych,  które  mają  wpływ  na osiąganie  celów inwestora (np. w postaci  kształtowania  się kosztów prowadzonej  działalności  gospodarczej, przychodów ze sprzedaży,  rentowności  netto oraz konkurencyjności   danej  inwestycji)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89247" y="190995"/>
            <a:ext cx="9054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P</a:t>
            </a:r>
            <a:r>
              <a:rPr lang="pl-PL" sz="2400" dirty="0"/>
              <a:t>OTENCJALNA </a:t>
            </a:r>
            <a:r>
              <a:rPr lang="pl-PL" sz="2400" dirty="0" smtClean="0"/>
              <a:t> </a:t>
            </a:r>
            <a:r>
              <a:rPr lang="pl-PL" sz="3200" dirty="0" smtClean="0"/>
              <a:t>A</a:t>
            </a:r>
            <a:r>
              <a:rPr lang="pl-PL" sz="2400" dirty="0" smtClean="0"/>
              <a:t>TRAKCYJNOŚĆ </a:t>
            </a:r>
            <a:r>
              <a:rPr lang="pl-PL" sz="3200" dirty="0"/>
              <a:t>I</a:t>
            </a:r>
            <a:r>
              <a:rPr lang="pl-PL" sz="2400" dirty="0"/>
              <a:t>NWESTYCYJNA </a:t>
            </a:r>
            <a:r>
              <a:rPr lang="pl-PL" sz="3200" dirty="0"/>
              <a:t>PAI</a:t>
            </a:r>
          </a:p>
        </p:txBody>
      </p:sp>
      <p:sp>
        <p:nvSpPr>
          <p:cNvPr id="10" name="Gwiazda 5-ramienna 9"/>
          <p:cNvSpPr/>
          <p:nvPr/>
        </p:nvSpPr>
        <p:spPr>
          <a:xfrm>
            <a:off x="5750311" y="3593312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Gwiazda 5-ramienna 11"/>
          <p:cNvSpPr/>
          <p:nvPr/>
        </p:nvSpPr>
        <p:spPr>
          <a:xfrm>
            <a:off x="4740047" y="2807647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Gwiazda 5-ramienna 12"/>
          <p:cNvSpPr/>
          <p:nvPr/>
        </p:nvSpPr>
        <p:spPr>
          <a:xfrm>
            <a:off x="3563889" y="3028153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Gwiazda 5-ramienna 13"/>
          <p:cNvSpPr/>
          <p:nvPr/>
        </p:nvSpPr>
        <p:spPr>
          <a:xfrm>
            <a:off x="4157823" y="3437425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Gwiazda 5-ramienna 14"/>
          <p:cNvSpPr/>
          <p:nvPr/>
        </p:nvSpPr>
        <p:spPr>
          <a:xfrm>
            <a:off x="4157823" y="4094414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Gwiazda 5-ramienna 15"/>
          <p:cNvSpPr/>
          <p:nvPr/>
        </p:nvSpPr>
        <p:spPr>
          <a:xfrm>
            <a:off x="5042375" y="4376216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Gwiazda 5-ramienna 16"/>
          <p:cNvSpPr/>
          <p:nvPr/>
        </p:nvSpPr>
        <p:spPr>
          <a:xfrm>
            <a:off x="6000965" y="3162155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Gwiazda 5-ramienna 19"/>
          <p:cNvSpPr/>
          <p:nvPr/>
        </p:nvSpPr>
        <p:spPr>
          <a:xfrm>
            <a:off x="6103290" y="4569619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Gwiazda 5-ramienna 20"/>
          <p:cNvSpPr/>
          <p:nvPr/>
        </p:nvSpPr>
        <p:spPr>
          <a:xfrm>
            <a:off x="4890770" y="3608932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1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/>
          <a:srcRect l="16050" t="17718" r="14218" b="25189"/>
          <a:stretch/>
        </p:blipFill>
        <p:spPr>
          <a:xfrm>
            <a:off x="28434" y="2418978"/>
            <a:ext cx="9115565" cy="2684870"/>
          </a:xfrm>
          <a:prstGeom prst="rect">
            <a:avLst/>
          </a:prstGeom>
        </p:spPr>
      </p:pic>
      <p:sp>
        <p:nvSpPr>
          <p:cNvPr id="14" name="Gwiazda 5-ramienna 13"/>
          <p:cNvSpPr/>
          <p:nvPr/>
        </p:nvSpPr>
        <p:spPr>
          <a:xfrm>
            <a:off x="5508105" y="3373136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Gwiazda 5-ramienna 14"/>
          <p:cNvSpPr/>
          <p:nvPr/>
        </p:nvSpPr>
        <p:spPr>
          <a:xfrm>
            <a:off x="4537792" y="2545693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Gwiazda 5-ramienna 15"/>
          <p:cNvSpPr/>
          <p:nvPr/>
        </p:nvSpPr>
        <p:spPr>
          <a:xfrm>
            <a:off x="3563889" y="2895787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Gwiazda 5-ramienna 16"/>
          <p:cNvSpPr/>
          <p:nvPr/>
        </p:nvSpPr>
        <p:spPr>
          <a:xfrm>
            <a:off x="4147014" y="3160521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Gwiazda 5-ramienna 17"/>
          <p:cNvSpPr/>
          <p:nvPr/>
        </p:nvSpPr>
        <p:spPr>
          <a:xfrm>
            <a:off x="4088560" y="3914187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Gwiazda 5-ramienna 18"/>
          <p:cNvSpPr/>
          <p:nvPr/>
        </p:nvSpPr>
        <p:spPr>
          <a:xfrm>
            <a:off x="4890771" y="4074718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Gwiazda 5-ramienna 19"/>
          <p:cNvSpPr/>
          <p:nvPr/>
        </p:nvSpPr>
        <p:spPr>
          <a:xfrm>
            <a:off x="5892381" y="2895787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Gwiazda 5-ramienna 20"/>
          <p:cNvSpPr/>
          <p:nvPr/>
        </p:nvSpPr>
        <p:spPr>
          <a:xfrm>
            <a:off x="6068870" y="4207084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Gwiazda 5-ramienna 21"/>
          <p:cNvSpPr/>
          <p:nvPr/>
        </p:nvSpPr>
        <p:spPr>
          <a:xfrm>
            <a:off x="4740047" y="3512009"/>
            <a:ext cx="352979" cy="2647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1021335"/>
            <a:ext cx="8892480" cy="339447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zdolność  skłonienia inwestorów do  wyboru  regionu  jako  miejsca lokalizacji  inwestycji</a:t>
            </a:r>
            <a:endParaRPr lang="pl-PL" sz="2400" dirty="0" smtClean="0"/>
          </a:p>
          <a:p>
            <a:r>
              <a:rPr lang="pl-PL" sz="2000" dirty="0" smtClean="0">
                <a:solidFill>
                  <a:schemeClr val="tx1">
                    <a:lumMod val="95000"/>
                  </a:schemeClr>
                </a:solidFill>
              </a:rPr>
              <a:t>zdolność  regionu do absorpcji  kapitału  finansowego  i  rzeczowego  w formie  inwestycji</a:t>
            </a:r>
            <a:endParaRPr lang="pl-PL" sz="2400" dirty="0"/>
          </a:p>
        </p:txBody>
      </p:sp>
      <p:pic>
        <p:nvPicPr>
          <p:cNvPr id="4103" name="Picture 7" descr="C:\Users\Patryk\AppData\Local\Microsoft\Windows\Temporary Internet Files\Content.IE5\7IE5SFL3\MM900285336[1]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470377" y="2803579"/>
            <a:ext cx="540000" cy="405000"/>
          </a:xfrm>
          <a:prstGeom prst="rect">
            <a:avLst/>
          </a:prstGeom>
          <a:noFill/>
        </p:spPr>
      </p:pic>
      <p:pic>
        <p:nvPicPr>
          <p:cNvPr id="4104" name="Picture 8" descr="C:\Users\Patryk\AppData\Local\Microsoft\Windows\Temporary Internet Files\Content.IE5\HYYKBCU7\MM900285342[1]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52877" y="4029365"/>
            <a:ext cx="540000" cy="405000"/>
          </a:xfrm>
          <a:prstGeom prst="rect">
            <a:avLst/>
          </a:prstGeom>
          <a:noFill/>
        </p:spPr>
      </p:pic>
      <p:pic>
        <p:nvPicPr>
          <p:cNvPr id="4105" name="Picture 9" descr="C:\Users\Patryk\AppData\Local\Microsoft\Windows\Temporary Internet Files\Content.IE5\FXGDPPO9\MM900285340[1]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2780" y="3521088"/>
            <a:ext cx="540000" cy="405000"/>
          </a:xfrm>
          <a:prstGeom prst="rect">
            <a:avLst/>
          </a:prstGeom>
          <a:noFill/>
        </p:spPr>
      </p:pic>
      <p:pic>
        <p:nvPicPr>
          <p:cNvPr id="4106" name="Picture 10" descr="C:\Users\Patryk\AppData\Local\Microsoft\Windows\Temporary Internet Files\Content.IE5\13E3H9S8\MM900285347[1]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91083" y="3457648"/>
            <a:ext cx="540000" cy="405000"/>
          </a:xfrm>
          <a:prstGeom prst="rect">
            <a:avLst/>
          </a:prstGeom>
          <a:noFill/>
        </p:spPr>
      </p:pic>
      <p:pic>
        <p:nvPicPr>
          <p:cNvPr id="4107" name="Picture 11" descr="C:\Users\Patryk\AppData\Local\Microsoft\Windows\Temporary Internet Files\Content.IE5\7IE5SFL3\MM900285345[1]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1083" y="2866180"/>
            <a:ext cx="540000" cy="405000"/>
          </a:xfrm>
          <a:prstGeom prst="rect">
            <a:avLst/>
          </a:prstGeom>
          <a:noFill/>
        </p:spPr>
      </p:pic>
      <p:pic>
        <p:nvPicPr>
          <p:cNvPr id="4108" name="Picture 12" descr="C:\Users\Patryk\AppData\Local\Microsoft\Windows\Temporary Internet Files\Content.IE5\HYYKBCU7\MM900285346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6937" y="2498315"/>
            <a:ext cx="540000" cy="405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79511" y="11882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/>
              <a:t>R</a:t>
            </a:r>
            <a:r>
              <a:rPr lang="pl-PL" sz="2800" dirty="0"/>
              <a:t>ZECZYWISTA </a:t>
            </a:r>
            <a:r>
              <a:rPr lang="pl-PL" sz="2800" dirty="0" smtClean="0"/>
              <a:t> </a:t>
            </a:r>
            <a:r>
              <a:rPr lang="pl-PL" sz="3600" dirty="0" smtClean="0"/>
              <a:t>A</a:t>
            </a:r>
            <a:r>
              <a:rPr lang="pl-PL" sz="2800" dirty="0" smtClean="0"/>
              <a:t>TRAKCYJNOŚĆ  </a:t>
            </a:r>
            <a:r>
              <a:rPr lang="pl-PL" sz="3600" dirty="0"/>
              <a:t>I</a:t>
            </a:r>
            <a:r>
              <a:rPr lang="pl-PL" sz="2800" dirty="0"/>
              <a:t>NWESTYCYJNA</a:t>
            </a:r>
          </a:p>
        </p:txBody>
      </p:sp>
      <p:pic>
        <p:nvPicPr>
          <p:cNvPr id="23" name="Picture 12" descr="C:\Users\Patryk\AppData\Local\Microsoft\Windows\Temporary Internet Files\Content.IE5\HYYKBCU7\MM900285346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4881" y="3911848"/>
            <a:ext cx="540000" cy="405000"/>
          </a:xfrm>
          <a:prstGeom prst="rect">
            <a:avLst/>
          </a:prstGeom>
          <a:noFill/>
        </p:spPr>
      </p:pic>
      <p:pic>
        <p:nvPicPr>
          <p:cNvPr id="25" name="Picture 7" descr="C:\Users\Patryk\AppData\Local\Microsoft\Windows\Temporary Internet Files\Content.IE5\7IE5SFL3\MM900285336[1]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911652" y="4058671"/>
            <a:ext cx="540000" cy="405000"/>
          </a:xfrm>
          <a:prstGeom prst="rect">
            <a:avLst/>
          </a:prstGeom>
          <a:noFill/>
        </p:spPr>
      </p:pic>
      <p:pic>
        <p:nvPicPr>
          <p:cNvPr id="26" name="Picture 8" descr="C:\Users\Patryk\AppData\Local\Microsoft\Windows\Temporary Internet Files\Content.IE5\HYYKBCU7\MM900285342[1]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61945" y="3153913"/>
            <a:ext cx="540000" cy="4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4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1398505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000" dirty="0"/>
              <a:t>O</a:t>
            </a:r>
            <a:r>
              <a:rPr lang="pl-PL" sz="1600" dirty="0"/>
              <a:t>pisuje kluczowe  obszary istotne dla </a:t>
            </a:r>
            <a:r>
              <a:rPr lang="pl-PL" sz="1600" dirty="0" smtClean="0"/>
              <a:t>inwestora (klimat inwestycyjny)</a:t>
            </a:r>
            <a:endParaRPr lang="pl-PL" sz="16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000" dirty="0" smtClean="0"/>
              <a:t>Z</a:t>
            </a:r>
            <a:r>
              <a:rPr lang="pl-PL" sz="1600" dirty="0" smtClean="0"/>
              <a:t>awiera wieloelementowe zbiory wskaźników o zróżnicowanym charakterze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000" dirty="0" smtClean="0"/>
              <a:t>U</a:t>
            </a:r>
            <a:r>
              <a:rPr lang="pl-PL" sz="1600" dirty="0" smtClean="0"/>
              <a:t>możliwia pomiar zjawisk społeczno-gospodarczych na poziomie lokalnym </a:t>
            </a:r>
            <a:r>
              <a:rPr lang="pl-PL" sz="1600" dirty="0"/>
              <a:t>i rozpoznanie </a:t>
            </a:r>
            <a:r>
              <a:rPr lang="pl-PL" sz="1600" dirty="0" smtClean="0"/>
              <a:t>zróżnicowania </a:t>
            </a:r>
            <a:r>
              <a:rPr lang="pl-PL" sz="1600" dirty="0"/>
              <a:t>wewnętrznego z zachowaniem porównywalności dla okresu kilkuletniego</a:t>
            </a:r>
            <a:endParaRPr lang="pl-PL" sz="1600" dirty="0" smtClean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000" dirty="0" smtClean="0"/>
              <a:t>P</a:t>
            </a:r>
            <a:r>
              <a:rPr lang="pl-PL" sz="1600" dirty="0" smtClean="0"/>
              <a:t>ozwala  na wielokryterialne analizy lokalizacji inwestycji przy uwzględnieniu różnych czynników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000" dirty="0" smtClean="0"/>
              <a:t>J</a:t>
            </a:r>
            <a:r>
              <a:rPr lang="pl-PL" sz="1600" dirty="0" smtClean="0"/>
              <a:t>est narzędziem do oceny potencjału regionu, rozpoznania mocnych jak i słabych elementów, wyznaczania celów strategicznych z punktu widzenia rozwoju przedsiębiorczości</a:t>
            </a:r>
            <a:endParaRPr lang="pl-PL" sz="1600" dirty="0"/>
          </a:p>
        </p:txBody>
      </p:sp>
      <p:sp>
        <p:nvSpPr>
          <p:cNvPr id="2" name="Prostokąt 1"/>
          <p:cNvSpPr/>
          <p:nvPr/>
        </p:nvSpPr>
        <p:spPr>
          <a:xfrm>
            <a:off x="2051720" y="17464"/>
            <a:ext cx="5376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latin typeface="Franklin Gothic Book" panose="020B0503020102020204" pitchFamily="34" charset="0"/>
              </a:rPr>
              <a:t>M</a:t>
            </a:r>
            <a:r>
              <a:rPr lang="pl-PL" sz="2400" dirty="0">
                <a:latin typeface="Franklin Gothic Book" panose="020B0503020102020204" pitchFamily="34" charset="0"/>
              </a:rPr>
              <a:t>ODEL </a:t>
            </a:r>
            <a:r>
              <a:rPr lang="pl-PL" sz="3200" dirty="0">
                <a:latin typeface="Franklin Gothic Book" panose="020B0503020102020204" pitchFamily="34" charset="0"/>
              </a:rPr>
              <a:t>A</a:t>
            </a:r>
            <a:r>
              <a:rPr lang="pl-PL" sz="2400" dirty="0">
                <a:latin typeface="Franklin Gothic Book" panose="020B0503020102020204" pitchFamily="34" charset="0"/>
              </a:rPr>
              <a:t>TRAKCYJNOŚCI </a:t>
            </a:r>
            <a:r>
              <a:rPr lang="pl-PL" sz="3200" dirty="0">
                <a:latin typeface="Franklin Gothic Book" panose="020B0503020102020204" pitchFamily="34" charset="0"/>
              </a:rPr>
              <a:t>I</a:t>
            </a:r>
            <a:r>
              <a:rPr lang="pl-PL" sz="2400" dirty="0">
                <a:latin typeface="Franklin Gothic Book" panose="020B0503020102020204" pitchFamily="34" charset="0"/>
              </a:rPr>
              <a:t>NWESTYJNEJ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776737" y="227094"/>
                <a:ext cx="7900662" cy="1171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l-PL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pl-PL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l-PL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1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l-PL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pl-PL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l-PL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1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11   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  </m:t>
                                  </m:r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l-PL" sz="14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a:rPr lang="pl-PL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pl-PL" sz="14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l-PL" sz="14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…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l-PL" sz="14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l-PL" sz="14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…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</m:sub>
                                    </m:sSub>
                                    <m:r>
                                      <a:rPr lang="pl-PL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pl-PL" sz="14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…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</m:sub>
                                    </m:sSub>
                                    <m:r>
                                      <a:rPr lang="pl-PL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  <m:sSub>
                                      <m:sSubPr>
                                        <m:ctrlPr>
                                          <a:rPr lang="pl-PL" sz="14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…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</m:sub>
                                    </m:sSub>
                                    <m:r>
                                      <a:rPr lang="pl-PL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pl-PL" sz="14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…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  </m:t>
                                  </m:r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l-PL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  </m:t>
                                  </m:r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pl-PL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1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l-PL" sz="1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l-PL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pl-PL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=1, …, </m:t>
                              </m:r>
                            </m:e>
                            <m:e>
                              <m:r>
                                <a:rPr lang="pl-PL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pl-PL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pl-PL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=1, …,</m:t>
                              </m:r>
                            </m:e>
                            <m:e>
                              <m:r>
                                <a:rPr lang="pl-PL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  <m:r>
                      <a:rPr lang="pl-PL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pl-PL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(1)</a:t>
                </a:r>
                <a:endParaRPr lang="pl-PL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37" y="227094"/>
                <a:ext cx="7900662" cy="1171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72200" y="364763"/>
            <a:ext cx="2556792" cy="75608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WIZUALIZACJA POZIOMÓW ANALIZY</a:t>
            </a:r>
            <a:endParaRPr lang="pl-PL" sz="2800" dirty="0"/>
          </a:p>
        </p:txBody>
      </p:sp>
      <p:pic>
        <p:nvPicPr>
          <p:cNvPr id="28677" name="Picture 5" descr="D:\badania\Badania\Atrakcyjność inwestycyjna regionów\AIR 2011\Atrakcyjność inwestycyjna 2009\PAI1 NUTS5 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18" y="262795"/>
            <a:ext cx="3051791" cy="2160000"/>
          </a:xfrm>
          <a:prstGeom prst="rect">
            <a:avLst/>
          </a:prstGeom>
          <a:noFill/>
          <a:scene3d>
            <a:camera prst="isometricLeftDown">
              <a:rot lat="1718650" lon="1614830" rev="21584510"/>
            </a:camera>
            <a:lightRig rig="threePt" dir="t"/>
          </a:scene3d>
        </p:spPr>
      </p:pic>
      <p:pic>
        <p:nvPicPr>
          <p:cNvPr id="28676" name="Picture 4" descr="D:\badania\Badania\Atrakcyjność inwestycyjna regionów\AIR 2011\Atrakcyjność inwestycyjna 2009\PAI1 NUTS4 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167594"/>
            <a:ext cx="2974383" cy="2160000"/>
          </a:xfrm>
          <a:prstGeom prst="rect">
            <a:avLst/>
          </a:prstGeom>
          <a:noFill/>
          <a:scene3d>
            <a:camera prst="isometricLeftDown">
              <a:rot lat="1718650" lon="1614830" rev="21584510"/>
            </a:camera>
            <a:lightRig rig="threePt" dir="t"/>
          </a:scene3d>
        </p:spPr>
      </p:pic>
      <p:pic>
        <p:nvPicPr>
          <p:cNvPr id="28675" name="Picture 3" descr="D:\badania\Badania\Atrakcyjność inwestycyjna regionów\AIR 2011\Atrakcyjność inwestycyjna 2009\PAI1 NUTS3 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2085696"/>
            <a:ext cx="3007461" cy="2160000"/>
          </a:xfrm>
          <a:prstGeom prst="rect">
            <a:avLst/>
          </a:prstGeom>
          <a:noFill/>
          <a:scene3d>
            <a:camera prst="isometricLeftDown">
              <a:rot lat="1718650" lon="1614830" rev="21584510"/>
            </a:camera>
            <a:lightRig rig="threePt" dir="t"/>
          </a:scene3d>
        </p:spPr>
      </p:pic>
      <p:pic>
        <p:nvPicPr>
          <p:cNvPr id="28674" name="Picture 2" descr="D:\badania\Badania\Atrakcyjność inwestycyjna regionów\AIR 2011\Atrakcyjność inwestycyjna 2009\PAI1 NUTS2 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39643"/>
            <a:ext cx="2987796" cy="2160000"/>
          </a:xfrm>
          <a:prstGeom prst="rect">
            <a:avLst/>
          </a:prstGeom>
          <a:noFill/>
          <a:scene3d>
            <a:camera prst="isometricLeftDown">
              <a:rot lat="1718650" lon="1614830" rev="21584510"/>
            </a:camera>
            <a:lightRig rig="threePt" dir="t"/>
          </a:scene3d>
        </p:spPr>
      </p:pic>
      <p:sp>
        <p:nvSpPr>
          <p:cNvPr id="8" name="pole tekstowe 7"/>
          <p:cNvSpPr txBox="1"/>
          <p:nvPr/>
        </p:nvSpPr>
        <p:spPr>
          <a:xfrm>
            <a:off x="3995936" y="951570"/>
            <a:ext cx="107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GMINY</a:t>
            </a:r>
            <a:endParaRPr lang="pl-PL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709333" y="3948025"/>
            <a:ext cx="19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WOJEWÓDZTWA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923928" y="176166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POWIATY</a:t>
            </a:r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923928" y="289578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PODREGIONY</a:t>
            </a:r>
            <a:endParaRPr lang="pl-PL" sz="1600" dirty="0"/>
          </a:p>
        </p:txBody>
      </p:sp>
      <p:sp>
        <p:nvSpPr>
          <p:cNvPr id="12" name="Strzałka w górę 11"/>
          <p:cNvSpPr/>
          <p:nvPr/>
        </p:nvSpPr>
        <p:spPr>
          <a:xfrm>
            <a:off x="5436096" y="897564"/>
            <a:ext cx="1512168" cy="3294366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251520" y="2841780"/>
            <a:ext cx="86409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1187624" y="1221600"/>
            <a:ext cx="432048" cy="324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99592" y="2193708"/>
            <a:ext cx="512440" cy="384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1475656" y="411510"/>
            <a:ext cx="216024" cy="16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 rot="16200000">
            <a:off x="4865374" y="2651671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70C0"/>
                </a:solidFill>
              </a:rPr>
              <a:t>Ścieżka analizy</a:t>
            </a:r>
            <a:endParaRPr lang="pl-PL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1295957"/>
            <a:ext cx="4213132" cy="3625746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1600" b="1" dirty="0" smtClean="0">
                <a:solidFill>
                  <a:srgbClr val="002060"/>
                </a:solidFill>
              </a:rPr>
              <a:t>Potencjalna atrakcyjność inwestycyjna 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</a:rPr>
              <a:t>(PAI 1, PAI 2)</a:t>
            </a:r>
            <a:endParaRPr lang="pl-PL" sz="1600" b="1" dirty="0">
              <a:solidFill>
                <a:srgbClr val="00206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436096" y="1492721"/>
            <a:ext cx="3563376" cy="3428982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1600" b="1" dirty="0">
                <a:solidFill>
                  <a:srgbClr val="002060"/>
                </a:solidFill>
              </a:rPr>
              <a:t>Rzeczywista atrakcyjność  inwestycyjna RAI</a:t>
            </a:r>
          </a:p>
        </p:txBody>
      </p:sp>
      <p:sp>
        <p:nvSpPr>
          <p:cNvPr id="8" name="Prostokąt 7"/>
          <p:cNvSpPr/>
          <p:nvPr/>
        </p:nvSpPr>
        <p:spPr>
          <a:xfrm>
            <a:off x="270330" y="1761660"/>
            <a:ext cx="3500462" cy="37505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b="1" dirty="0" smtClean="0">
                <a:solidFill>
                  <a:srgbClr val="002060"/>
                </a:solidFill>
              </a:rPr>
              <a:t>MIKROKLIMAT ZASOBY PRACY</a:t>
            </a:r>
            <a:endParaRPr lang="pl-PL" sz="1100" b="1" dirty="0">
              <a:solidFill>
                <a:srgbClr val="00206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5720" y="2221157"/>
            <a:ext cx="3500462" cy="37505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00" b="1" dirty="0" smtClean="0">
                <a:solidFill>
                  <a:srgbClr val="002060"/>
                </a:solidFill>
              </a:rPr>
              <a:t>MIKROKLIMAT INFRASTRUKTURA TECHNICZNA</a:t>
            </a:r>
            <a:endParaRPr lang="pl-PL" sz="1000" b="1" dirty="0">
              <a:solidFill>
                <a:srgbClr val="00206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85720" y="2703364"/>
            <a:ext cx="3500462" cy="37505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00" b="1" dirty="0" smtClean="0">
                <a:solidFill>
                  <a:srgbClr val="002060"/>
                </a:solidFill>
              </a:rPr>
              <a:t>MIKROKLIMAT INFRASTRUKTURA SPOŁECZNA</a:t>
            </a:r>
            <a:endParaRPr lang="pl-PL" sz="1000" b="1" dirty="0">
              <a:solidFill>
                <a:srgbClr val="00206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85720" y="3185570"/>
            <a:ext cx="3500462" cy="37505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b="1" dirty="0" smtClean="0">
                <a:solidFill>
                  <a:srgbClr val="002060"/>
                </a:solidFill>
              </a:rPr>
              <a:t>MIKROKLIMAT RYNKOWY</a:t>
            </a:r>
            <a:endParaRPr lang="pl-PL" sz="1100" b="1" dirty="0">
              <a:solidFill>
                <a:srgbClr val="00206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85720" y="3667777"/>
            <a:ext cx="3500462" cy="37505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b="1" dirty="0" smtClean="0">
                <a:solidFill>
                  <a:srgbClr val="002060"/>
                </a:solidFill>
              </a:rPr>
              <a:t>MIKROKLIMAT ADMINISTRACJA</a:t>
            </a:r>
            <a:endParaRPr lang="pl-PL" sz="1100" b="1" dirty="0">
              <a:solidFill>
                <a:srgbClr val="00206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000628" y="2196701"/>
            <a:ext cx="3500462" cy="45900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pl-PL" sz="1100" b="1" dirty="0" smtClean="0">
                <a:solidFill>
                  <a:srgbClr val="002060"/>
                </a:solidFill>
              </a:rPr>
              <a:t>MIKROKLIMAT</a:t>
            </a:r>
            <a:br>
              <a:rPr lang="pl-PL" sz="1100" b="1" dirty="0" smtClean="0">
                <a:solidFill>
                  <a:srgbClr val="002060"/>
                </a:solidFill>
              </a:rPr>
            </a:br>
            <a:r>
              <a:rPr lang="pl-PL" sz="1100" b="1" dirty="0" smtClean="0">
                <a:solidFill>
                  <a:srgbClr val="002060"/>
                </a:solidFill>
              </a:rPr>
              <a:t>PRODUKTYWNOŚĆ PRACY</a:t>
            </a:r>
            <a:endParaRPr lang="pl-PL" sz="1100" b="1" dirty="0">
              <a:solidFill>
                <a:srgbClr val="00206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000628" y="2755692"/>
            <a:ext cx="3500462" cy="45900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pl-PL" sz="1100" b="1" dirty="0" smtClean="0">
                <a:solidFill>
                  <a:srgbClr val="002060"/>
                </a:solidFill>
              </a:rPr>
              <a:t>MIKROKLIMAT</a:t>
            </a:r>
            <a:br>
              <a:rPr lang="pl-PL" sz="1100" b="1" dirty="0" smtClean="0">
                <a:solidFill>
                  <a:srgbClr val="002060"/>
                </a:solidFill>
              </a:rPr>
            </a:br>
            <a:r>
              <a:rPr lang="pl-PL" sz="1100" b="1" dirty="0" smtClean="0">
                <a:solidFill>
                  <a:srgbClr val="002060"/>
                </a:solidFill>
              </a:rPr>
              <a:t>NAKŁADY INWESTYCYJNE</a:t>
            </a:r>
            <a:endParaRPr lang="pl-PL" sz="1100" b="1" dirty="0">
              <a:solidFill>
                <a:srgbClr val="002060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000628" y="3345055"/>
            <a:ext cx="3500462" cy="45900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pl-PL" sz="1100" b="1" dirty="0" smtClean="0">
                <a:solidFill>
                  <a:srgbClr val="002060"/>
                </a:solidFill>
              </a:rPr>
              <a:t>MIKROKLIMAT</a:t>
            </a:r>
            <a:br>
              <a:rPr lang="pl-PL" sz="1100" b="1" dirty="0" smtClean="0">
                <a:solidFill>
                  <a:srgbClr val="002060"/>
                </a:solidFill>
              </a:rPr>
            </a:br>
            <a:r>
              <a:rPr lang="pl-PL" sz="1100" b="1" dirty="0" smtClean="0">
                <a:solidFill>
                  <a:srgbClr val="002060"/>
                </a:solidFill>
              </a:rPr>
              <a:t>RENTOWNOŚĆ MAJĄTKU </a:t>
            </a:r>
          </a:p>
          <a:p>
            <a:pPr fontAlgn="ctr"/>
            <a:r>
              <a:rPr lang="pl-PL" sz="1100" b="1" dirty="0" smtClean="0">
                <a:solidFill>
                  <a:srgbClr val="002060"/>
                </a:solidFill>
              </a:rPr>
              <a:t>TRWAŁEGO</a:t>
            </a:r>
            <a:endParaRPr lang="pl-PL" sz="1100" b="1" dirty="0">
              <a:solidFill>
                <a:srgbClr val="00206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000628" y="3934419"/>
            <a:ext cx="3500462" cy="45900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pl-PL" sz="1100" b="1" dirty="0" smtClean="0">
                <a:solidFill>
                  <a:srgbClr val="002060"/>
                </a:solidFill>
              </a:rPr>
              <a:t>MIKROKLIMAT</a:t>
            </a:r>
            <a:br>
              <a:rPr lang="pl-PL" sz="1100" b="1" dirty="0" smtClean="0">
                <a:solidFill>
                  <a:srgbClr val="002060"/>
                </a:solidFill>
              </a:rPr>
            </a:br>
            <a:r>
              <a:rPr lang="pl-PL" sz="1100" b="1" dirty="0" smtClean="0">
                <a:solidFill>
                  <a:srgbClr val="002060"/>
                </a:solidFill>
              </a:rPr>
              <a:t>SAMOFINANSOWANIE JST</a:t>
            </a:r>
            <a:endParaRPr lang="pl-PL" sz="1100" b="1" dirty="0">
              <a:solidFill>
                <a:srgbClr val="002060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000628" y="4523783"/>
            <a:ext cx="3500462" cy="45900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b="1" dirty="0" smtClean="0">
                <a:solidFill>
                  <a:srgbClr val="002060"/>
                </a:solidFill>
              </a:rPr>
              <a:t>WSKAŹNIK SYNTETYCZNY RAI</a:t>
            </a:r>
            <a:endParaRPr lang="pl-PL" sz="1100" b="1" dirty="0">
              <a:solidFill>
                <a:srgbClr val="002060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85720" y="4607733"/>
            <a:ext cx="3500462" cy="37505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b="1" dirty="0" smtClean="0">
                <a:solidFill>
                  <a:srgbClr val="002060"/>
                </a:solidFill>
              </a:rPr>
              <a:t>WSKAŹNIK SYNTETYCZNY PAI</a:t>
            </a:r>
            <a:endParaRPr lang="pl-PL" sz="1100" b="1" dirty="0">
              <a:solidFill>
                <a:srgbClr val="002060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7786710" y="2089544"/>
            <a:ext cx="818308" cy="2893239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NUTS 2</a:t>
            </a:r>
            <a:endParaRPr lang="pl-PL" sz="1400" b="1" dirty="0">
              <a:solidFill>
                <a:srgbClr val="00206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41337" y="657161"/>
            <a:ext cx="339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Gospodarka  Narodowa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811045" y="-34460"/>
            <a:ext cx="454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latin typeface="Franklin Gothic Book" panose="020B0503020102020204" pitchFamily="34" charset="0"/>
              </a:rPr>
              <a:t>M</a:t>
            </a:r>
            <a:r>
              <a:rPr lang="pl-PL" sz="2000" dirty="0">
                <a:latin typeface="Franklin Gothic Book" panose="020B0503020102020204" pitchFamily="34" charset="0"/>
              </a:rPr>
              <a:t>ODEL </a:t>
            </a:r>
            <a:r>
              <a:rPr lang="pl-PL" sz="2800" dirty="0">
                <a:latin typeface="Franklin Gothic Book" panose="020B0503020102020204" pitchFamily="34" charset="0"/>
              </a:rPr>
              <a:t>A</a:t>
            </a:r>
            <a:r>
              <a:rPr lang="pl-PL" sz="2000" dirty="0">
                <a:latin typeface="Franklin Gothic Book" panose="020B0503020102020204" pitchFamily="34" charset="0"/>
              </a:rPr>
              <a:t>TRAKCYJNOŚCI </a:t>
            </a:r>
            <a:r>
              <a:rPr lang="pl-PL" sz="2800" dirty="0">
                <a:latin typeface="Franklin Gothic Book" panose="020B0503020102020204" pitchFamily="34" charset="0"/>
              </a:rPr>
              <a:t>I</a:t>
            </a:r>
            <a:r>
              <a:rPr lang="pl-PL" sz="2000" dirty="0">
                <a:latin typeface="Franklin Gothic Book" panose="020B0503020102020204" pitchFamily="34" charset="0"/>
              </a:rPr>
              <a:t>NWESTYJNEJ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4283968" y="465516"/>
            <a:ext cx="477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Przemysł </a:t>
            </a:r>
            <a:r>
              <a:rPr lang="pl-PL" sz="1200" dirty="0"/>
              <a:t>p</a:t>
            </a:r>
            <a:r>
              <a:rPr lang="pl-PL" sz="1200" dirty="0" smtClean="0"/>
              <a:t>rzetwórczy</a:t>
            </a:r>
            <a:endParaRPr lang="pl-PL" sz="1200" dirty="0"/>
          </a:p>
          <a:p>
            <a:r>
              <a:rPr lang="pl-PL" sz="1200" dirty="0"/>
              <a:t>Zakwaterowanie i </a:t>
            </a:r>
            <a:r>
              <a:rPr lang="pl-PL" sz="1200" dirty="0" smtClean="0"/>
              <a:t>gastronomia </a:t>
            </a:r>
            <a:endParaRPr lang="pl-PL" sz="1200" dirty="0"/>
          </a:p>
          <a:p>
            <a:r>
              <a:rPr lang="pl-PL" sz="1200" dirty="0" smtClean="0"/>
              <a:t>Handel i naprawy</a:t>
            </a:r>
          </a:p>
          <a:p>
            <a:r>
              <a:rPr lang="pl-PL" sz="1200" dirty="0" smtClean="0"/>
              <a:t>Działalność </a:t>
            </a:r>
            <a:r>
              <a:rPr lang="pl-PL" sz="1200" dirty="0"/>
              <a:t>profesjonalna, naukowa i techniczna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285720" y="4135554"/>
            <a:ext cx="3500462" cy="37505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b="1" dirty="0" smtClean="0">
                <a:solidFill>
                  <a:srgbClr val="002060"/>
                </a:solidFill>
              </a:rPr>
              <a:t>MIKROKLIMAT PRZYRODNICZY</a:t>
            </a:r>
            <a:endParaRPr lang="pl-PL" sz="1100" b="1" dirty="0">
              <a:solidFill>
                <a:srgbClr val="002060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477265" y="1671278"/>
            <a:ext cx="1214446" cy="3347555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NUTS 2</a:t>
            </a:r>
          </a:p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NUTS 3 </a:t>
            </a:r>
          </a:p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NUTS 4</a:t>
            </a:r>
          </a:p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NUTS 5</a:t>
            </a:r>
            <a:endParaRPr lang="pl-PL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12992</TotalTime>
  <Words>2002</Words>
  <Application>Microsoft Office PowerPoint</Application>
  <PresentationFormat>Pokaz na ekranie (16:9)</PresentationFormat>
  <Paragraphs>240</Paragraphs>
  <Slides>33</Slides>
  <Notes>5</Notes>
  <HiddenSlides>5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Techniczny</vt:lpstr>
      <vt:lpstr>Prezentacja programu PowerPoint</vt:lpstr>
      <vt:lpstr>Atrakcyjność inwestycyjna gmin województwa lubelskiego –  czynniki wpływające na pozycję w rankingu </vt:lpstr>
      <vt:lpstr>Autorzy raportów  „Atrakcyjność inwestycyjna regionów”</vt:lpstr>
      <vt:lpstr> RAPORTY ATRAKCYJNOŚCI INWESTYCYJNEJ INSTYTUTU PRZEDSIĘBIORSTWA KNOP SGH </vt:lpstr>
      <vt:lpstr>Prezentacja programu PowerPoint</vt:lpstr>
      <vt:lpstr>Prezentacja programu PowerPoint</vt:lpstr>
      <vt:lpstr>Prezentacja programu PowerPoint</vt:lpstr>
      <vt:lpstr>WIZUALIZACJA POZIOMÓW ANALIZY</vt:lpstr>
      <vt:lpstr>Prezentacja programu PowerPoint</vt:lpstr>
      <vt:lpstr>PAI 1 - ZASOBY PRACY</vt:lpstr>
      <vt:lpstr>PAI 1 - INFRASTRUKTURA TECHNICZNA</vt:lpstr>
      <vt:lpstr>PAI 1 - INFRASTRUKTURA SPOŁECZNA</vt:lpstr>
      <vt:lpstr>PAI 1 - RYNKOWY</vt:lpstr>
      <vt:lpstr>PAI 1 - ADMINISTRACJA</vt:lpstr>
      <vt:lpstr>PAI 1 – modyfikacja wskaźników  w badanych sekcjach</vt:lpstr>
      <vt:lpstr>Rezygnacja z części wskaźników</vt:lpstr>
      <vt:lpstr>Wskaźniki specyficzne dla danej sekcji</vt:lpstr>
      <vt:lpstr>Wskaźniki specyficzne – przykład Sekcji I – zakwaterowanie i gastronomia</vt:lpstr>
      <vt:lpstr>Wskaźniki specyficzne – przykład Sekcji I – zakwaterowanie i gastronomia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Gwiazdy pomarańczowe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Lokomotywy rozwoju regionalnego i lokalnego szansą  wzrostu konkurencyjności polskich regionów</dc:title>
  <dc:creator>Hania</dc:creator>
  <cp:lastModifiedBy>Mariusz1 Rudzki</cp:lastModifiedBy>
  <cp:revision>779</cp:revision>
  <cp:lastPrinted>2017-03-15T16:57:18Z</cp:lastPrinted>
  <dcterms:created xsi:type="dcterms:W3CDTF">2011-11-10T00:08:47Z</dcterms:created>
  <dcterms:modified xsi:type="dcterms:W3CDTF">2017-03-17T07:07:09Z</dcterms:modified>
</cp:coreProperties>
</file>