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56" r:id="rId3"/>
    <p:sldId id="258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624" autoAdjust="0"/>
  </p:normalViewPr>
  <p:slideViewPr>
    <p:cSldViewPr snapToGrid="0">
      <p:cViewPr>
        <p:scale>
          <a:sx n="118" d="100"/>
          <a:sy n="118" d="100"/>
        </p:scale>
        <p:origin x="-30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PRAKTYKA\FUNDACJA_PAN\Kongres%20Samorz&#261;dno&#347;ci\PPT\Model_Quotas_FINAL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PRAKTYKA\FUNDACJA_PAN\Kongres%20Samorz&#261;dno&#347;ci\PPT\Model_Quotas_FINAL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PRAKTYKA\FUNDACJA_PAN\Kongres%20Samorz&#261;dno&#347;ci\PPT\Model_Quotas_FIN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PRAKTYKA\FUNDACJA_PAN\Kongres%20Samorz&#261;dno&#347;ci\PPT\Model_Quotas_FIN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[Model_Quotas_FINAL.xlsm]Community_1!$P$50:$P$55</c:f>
              <c:numCache>
                <c:formatCode>#,##0</c:formatCode>
                <c:ptCount val="6"/>
                <c:pt idx="0">
                  <c:v>42597.299999999996</c:v>
                </c:pt>
                <c:pt idx="1">
                  <c:v>34718.618564598524</c:v>
                </c:pt>
                <c:pt idx="2">
                  <c:v>40395.195842726469</c:v>
                </c:pt>
                <c:pt idx="3">
                  <c:v>46071.773120854414</c:v>
                </c:pt>
                <c:pt idx="4">
                  <c:v>51748.350398982358</c:v>
                </c:pt>
                <c:pt idx="5">
                  <c:v>57424.927677110303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5835392"/>
        <c:axId val="155919104"/>
      </c:barChart>
      <c:catAx>
        <c:axId val="1558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19104"/>
        <c:crosses val="autoZero"/>
        <c:auto val="1"/>
        <c:lblAlgn val="ctr"/>
        <c:lblOffset val="100"/>
        <c:noMultiLvlLbl val="0"/>
      </c:catAx>
      <c:valAx>
        <c:axId val="155919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83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[Model_Quotas_FINAL.xlsm]Community_1!$P$58:$P$62</c:f>
              <c:numCache>
                <c:formatCode>#,##0</c:formatCode>
                <c:ptCount val="5"/>
                <c:pt idx="0">
                  <c:v>42597.299999999996</c:v>
                </c:pt>
                <c:pt idx="1">
                  <c:v>32198.618564598528</c:v>
                </c:pt>
                <c:pt idx="2">
                  <c:v>37875.195842726469</c:v>
                </c:pt>
                <c:pt idx="3">
                  <c:v>43551.773120854414</c:v>
                </c:pt>
                <c:pt idx="4">
                  <c:v>49228.350398982358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5931008"/>
        <c:axId val="155932544"/>
      </c:barChart>
      <c:catAx>
        <c:axId val="1559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32544"/>
        <c:crosses val="autoZero"/>
        <c:auto val="1"/>
        <c:lblAlgn val="ctr"/>
        <c:lblOffset val="100"/>
        <c:noMultiLvlLbl val="0"/>
      </c:catAx>
      <c:valAx>
        <c:axId val="1559325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[Model_Quotas_FINAL.xlsm]Community_1!$K$49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[Model_Quotas_FINAL.xlsm]Community_1!$K$50:$K$55</c:f>
              <c:numCache>
                <c:formatCode>#,##0</c:formatCode>
                <c:ptCount val="6"/>
                <c:pt idx="0">
                  <c:v>8519.4599999999991</c:v>
                </c:pt>
                <c:pt idx="1">
                  <c:v>4927.7237129197056</c:v>
                </c:pt>
                <c:pt idx="2">
                  <c:v>5727.0391685452942</c:v>
                </c:pt>
                <c:pt idx="3">
                  <c:v>6526.3546241708827</c:v>
                </c:pt>
                <c:pt idx="4">
                  <c:v>7325.6700797964713</c:v>
                </c:pt>
                <c:pt idx="5">
                  <c:v>8124.9855354220599</c:v>
                </c:pt>
              </c:numCache>
            </c:numRef>
          </c:val>
        </c:ser>
        <c:ser>
          <c:idx val="1"/>
          <c:order val="1"/>
          <c:tx>
            <c:strRef>
              <c:f>[Model_Quotas_FINAL.xlsm]Community_1!$L$49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[Model_Quotas_FINAL.xlsm]Community_1!$L$50:$L$55</c:f>
              <c:numCache>
                <c:formatCode>#,##0</c:formatCode>
                <c:ptCount val="6"/>
                <c:pt idx="0">
                  <c:v>8519.4599999999991</c:v>
                </c:pt>
                <c:pt idx="1">
                  <c:v>4927.7237129197056</c:v>
                </c:pt>
                <c:pt idx="2">
                  <c:v>5727.0391685452942</c:v>
                </c:pt>
                <c:pt idx="3">
                  <c:v>6526.3546241708827</c:v>
                </c:pt>
                <c:pt idx="4">
                  <c:v>7325.6700797964713</c:v>
                </c:pt>
                <c:pt idx="5">
                  <c:v>8124.9855354220599</c:v>
                </c:pt>
              </c:numCache>
            </c:numRef>
          </c:val>
        </c:ser>
        <c:ser>
          <c:idx val="2"/>
          <c:order val="2"/>
          <c:tx>
            <c:strRef>
              <c:f>[Model_Quotas_FINAL.xlsm]Community_1!$M$49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[Model_Quotas_FINAL.xlsm]Community_1!$M$50:$M$55</c:f>
              <c:numCache>
                <c:formatCode>#,##0</c:formatCode>
                <c:ptCount val="6"/>
                <c:pt idx="0">
                  <c:v>8519.4599999999991</c:v>
                </c:pt>
                <c:pt idx="1">
                  <c:v>4927.7237129197056</c:v>
                </c:pt>
                <c:pt idx="2">
                  <c:v>5727.0391685452942</c:v>
                </c:pt>
                <c:pt idx="3">
                  <c:v>6526.3546241708827</c:v>
                </c:pt>
                <c:pt idx="4">
                  <c:v>7325.6700797964713</c:v>
                </c:pt>
                <c:pt idx="5">
                  <c:v>8124.9855354220599</c:v>
                </c:pt>
              </c:numCache>
            </c:numRef>
          </c:val>
        </c:ser>
        <c:ser>
          <c:idx val="3"/>
          <c:order val="3"/>
          <c:tx>
            <c:strRef>
              <c:f>[Model_Quotas_FINAL.xlsm]Community_1!$N$49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[Model_Quotas_FINAL.xlsm]Community_1!$N$50:$N$55</c:f>
              <c:numCache>
                <c:formatCode>#,##0</c:formatCode>
                <c:ptCount val="6"/>
                <c:pt idx="0">
                  <c:v>8519.4599999999991</c:v>
                </c:pt>
                <c:pt idx="1">
                  <c:v>9967.7237129197056</c:v>
                </c:pt>
                <c:pt idx="2">
                  <c:v>11607.039168545294</c:v>
                </c:pt>
                <c:pt idx="3">
                  <c:v>13246.354624170883</c:v>
                </c:pt>
                <c:pt idx="4">
                  <c:v>14885.670079796471</c:v>
                </c:pt>
                <c:pt idx="5">
                  <c:v>16524.98553542206</c:v>
                </c:pt>
              </c:numCache>
            </c:numRef>
          </c:val>
        </c:ser>
        <c:ser>
          <c:idx val="4"/>
          <c:order val="4"/>
          <c:tx>
            <c:strRef>
              <c:f>[Model_Quotas_FINAL.xlsm]Community_1!$O$49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[Model_Quotas_FINAL.xlsm]Community_1!$J$50:$J$55</c:f>
              <c:strCache>
                <c:ptCount val="6"/>
                <c:pt idx="0">
                  <c:v>Bez ulgi</c:v>
                </c:pt>
                <c:pt idx="1">
                  <c:v>1 os./60%</c:v>
                </c:pt>
                <c:pt idx="2">
                  <c:v>2 os./70%</c:v>
                </c:pt>
                <c:pt idx="3">
                  <c:v>3 os./80%</c:v>
                </c:pt>
                <c:pt idx="4">
                  <c:v>4 os./90%</c:v>
                </c:pt>
                <c:pt idx="5">
                  <c:v>5 os./100%</c:v>
                </c:pt>
              </c:strCache>
            </c:strRef>
          </c:cat>
          <c:val>
            <c:numRef>
              <c:f>[Model_Quotas_FINAL.xlsm]Community_1!$O$50:$O$55</c:f>
              <c:numCache>
                <c:formatCode>#,##0</c:formatCode>
                <c:ptCount val="6"/>
                <c:pt idx="0">
                  <c:v>8519.4599999999991</c:v>
                </c:pt>
                <c:pt idx="1">
                  <c:v>9967.7237129197056</c:v>
                </c:pt>
                <c:pt idx="2">
                  <c:v>11607.039168545294</c:v>
                </c:pt>
                <c:pt idx="3">
                  <c:v>13246.354624170883</c:v>
                </c:pt>
                <c:pt idx="4">
                  <c:v>14885.670079796471</c:v>
                </c:pt>
                <c:pt idx="5">
                  <c:v>16524.98553542206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5975040"/>
        <c:axId val="155980928"/>
      </c:barChart>
      <c:catAx>
        <c:axId val="1559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80928"/>
        <c:crosses val="autoZero"/>
        <c:auto val="1"/>
        <c:lblAlgn val="ctr"/>
        <c:lblOffset val="100"/>
        <c:noMultiLvlLbl val="0"/>
      </c:catAx>
      <c:valAx>
        <c:axId val="155980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[Model_Quotas_FINAL.xlsm]Community_1!$K$57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3000"/>
                  </a:schemeClr>
                </a:gs>
                <a:gs pos="75000">
                  <a:schemeClr val="accent1">
                    <a:shade val="53000"/>
                    <a:lumMod val="60000"/>
                    <a:lumOff val="40000"/>
                  </a:schemeClr>
                </a:gs>
                <a:gs pos="51000">
                  <a:schemeClr val="accent1">
                    <a:shade val="53000"/>
                    <a:alpha val="75000"/>
                  </a:schemeClr>
                </a:gs>
                <a:gs pos="100000">
                  <a:schemeClr val="accent1">
                    <a:shade val="53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[Model_Quotas_FINAL.xlsm]Community_1!$K$58:$K$62</c:f>
              <c:numCache>
                <c:formatCode>#,##0</c:formatCode>
                <c:ptCount val="5"/>
                <c:pt idx="0">
                  <c:v>8519.4599999999991</c:v>
                </c:pt>
                <c:pt idx="1">
                  <c:v>4087.7237129197056</c:v>
                </c:pt>
                <c:pt idx="2">
                  <c:v>4887.0391685452942</c:v>
                </c:pt>
                <c:pt idx="3">
                  <c:v>5686.3546241708827</c:v>
                </c:pt>
                <c:pt idx="4">
                  <c:v>6485.6700797964713</c:v>
                </c:pt>
              </c:numCache>
            </c:numRef>
          </c:val>
        </c:ser>
        <c:ser>
          <c:idx val="1"/>
          <c:order val="1"/>
          <c:tx>
            <c:strRef>
              <c:f>[Model_Quotas_FINAL.xlsm]Community_1!$L$57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[Model_Quotas_FINAL.xlsm]Community_1!$L$58:$L$62</c:f>
              <c:numCache>
                <c:formatCode>#,##0</c:formatCode>
                <c:ptCount val="5"/>
                <c:pt idx="0">
                  <c:v>8519.4599999999991</c:v>
                </c:pt>
                <c:pt idx="1">
                  <c:v>4087.7237129197056</c:v>
                </c:pt>
                <c:pt idx="2">
                  <c:v>4887.0391685452942</c:v>
                </c:pt>
                <c:pt idx="3">
                  <c:v>5686.3546241708827</c:v>
                </c:pt>
                <c:pt idx="4">
                  <c:v>6485.6700797964713</c:v>
                </c:pt>
              </c:numCache>
            </c:numRef>
          </c:val>
        </c:ser>
        <c:ser>
          <c:idx val="2"/>
          <c:order val="2"/>
          <c:tx>
            <c:strRef>
              <c:f>[Model_Quotas_FINAL.xlsm]Community_1!$M$57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[Model_Quotas_FINAL.xlsm]Community_1!$M$58:$M$62</c:f>
              <c:numCache>
                <c:formatCode>#,##0</c:formatCode>
                <c:ptCount val="5"/>
                <c:pt idx="0">
                  <c:v>8519.4599999999991</c:v>
                </c:pt>
                <c:pt idx="1">
                  <c:v>4087.7237129197056</c:v>
                </c:pt>
                <c:pt idx="2">
                  <c:v>4887.0391685452942</c:v>
                </c:pt>
                <c:pt idx="3">
                  <c:v>5686.3546241708827</c:v>
                </c:pt>
                <c:pt idx="4">
                  <c:v>6485.6700797964713</c:v>
                </c:pt>
              </c:numCache>
            </c:numRef>
          </c:val>
        </c:ser>
        <c:ser>
          <c:idx val="3"/>
          <c:order val="3"/>
          <c:tx>
            <c:strRef>
              <c:f>[Model_Quotas_FINAL.xlsm]Community_1!$N$57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7000"/>
                  </a:schemeClr>
                </a:gs>
                <a:gs pos="75000">
                  <a:schemeClr val="accent1">
                    <a:tint val="77000"/>
                    <a:lumMod val="60000"/>
                    <a:lumOff val="40000"/>
                  </a:schemeClr>
                </a:gs>
                <a:gs pos="51000">
                  <a:schemeClr val="accent1">
                    <a:tint val="77000"/>
                    <a:alpha val="75000"/>
                  </a:schemeClr>
                </a:gs>
                <a:gs pos="100000">
                  <a:schemeClr val="accent1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[Model_Quotas_FINAL.xlsm]Community_1!$N$58:$N$62</c:f>
              <c:numCache>
                <c:formatCode>#,##0</c:formatCode>
                <c:ptCount val="5"/>
                <c:pt idx="0">
                  <c:v>8519.4599999999991</c:v>
                </c:pt>
                <c:pt idx="1">
                  <c:v>9967.7237129197056</c:v>
                </c:pt>
                <c:pt idx="2">
                  <c:v>11607.039168545294</c:v>
                </c:pt>
                <c:pt idx="3">
                  <c:v>13246.354624170883</c:v>
                </c:pt>
                <c:pt idx="4">
                  <c:v>14885.670079796471</c:v>
                </c:pt>
              </c:numCache>
            </c:numRef>
          </c:val>
        </c:ser>
        <c:ser>
          <c:idx val="4"/>
          <c:order val="4"/>
          <c:tx>
            <c:strRef>
              <c:f>[Model_Quotas_FINAL.xlsm]Community_1!$O$57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4000"/>
                  </a:schemeClr>
                </a:gs>
                <a:gs pos="75000">
                  <a:schemeClr val="accent1">
                    <a:tint val="54000"/>
                    <a:lumMod val="60000"/>
                    <a:lumOff val="40000"/>
                  </a:schemeClr>
                </a:gs>
                <a:gs pos="51000">
                  <a:schemeClr val="accent1">
                    <a:tint val="54000"/>
                    <a:alpha val="75000"/>
                  </a:schemeClr>
                </a:gs>
                <a:gs pos="100000">
                  <a:schemeClr val="accent1">
                    <a:tint val="54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[Model_Quotas_FINAL.xlsm]Community_1!$J$58:$J$62</c:f>
              <c:strCache>
                <c:ptCount val="5"/>
                <c:pt idx="0">
                  <c:v>Bez ulgi</c:v>
                </c:pt>
                <c:pt idx="1">
                  <c:v>1 os./70%</c:v>
                </c:pt>
                <c:pt idx="2">
                  <c:v>2 os./80%</c:v>
                </c:pt>
                <c:pt idx="3">
                  <c:v>3 os./90%</c:v>
                </c:pt>
                <c:pt idx="4">
                  <c:v>4 os./100%</c:v>
                </c:pt>
              </c:strCache>
            </c:strRef>
          </c:cat>
          <c:val>
            <c:numRef>
              <c:f>[Model_Quotas_FINAL.xlsm]Community_1!$O$58:$O$62</c:f>
              <c:numCache>
                <c:formatCode>#,##0</c:formatCode>
                <c:ptCount val="5"/>
                <c:pt idx="0">
                  <c:v>8519.4599999999991</c:v>
                </c:pt>
                <c:pt idx="1">
                  <c:v>9967.7237129197056</c:v>
                </c:pt>
                <c:pt idx="2">
                  <c:v>11607.039168545294</c:v>
                </c:pt>
                <c:pt idx="3">
                  <c:v>13246.354624170883</c:v>
                </c:pt>
                <c:pt idx="4">
                  <c:v>14885.670079796471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56004736"/>
        <c:axId val="156006272"/>
      </c:barChart>
      <c:catAx>
        <c:axId val="1560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006272"/>
        <c:crosses val="autoZero"/>
        <c:auto val="1"/>
        <c:lblAlgn val="ctr"/>
        <c:lblOffset val="100"/>
        <c:noMultiLvlLbl val="0"/>
      </c:catAx>
      <c:valAx>
        <c:axId val="1560062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60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102474-45F9-4AF3-8973-31BC02FB20F0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7303-74C8-4658-B651-CAB1FD195F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49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3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7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03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97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80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28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29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99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4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14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48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653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5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66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73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63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86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9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93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F7303-74C8-4658-B651-CAB1FD195F1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59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EE5B-7093-4841-A5D2-97EB99B85D3A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78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90F6-1E3A-4A03-9BB0-EFB23F6C357B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74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2F13-6ECE-4C06-A195-719C6410B6FE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3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7173-A778-4804-9F4A-C5A5E3277EBF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6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1DC7-81BE-4377-B91F-5183C94F603E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3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FDBF-765F-4C3F-A4D6-A78FE2924BCE}" type="datetime1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4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28-9170-403E-B104-C76585F84A5B}" type="datetime1">
              <a:rPr lang="pl-PL" smtClean="0"/>
              <a:t>17.03.2017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A911-9BB9-498A-AF7B-6DCDA7315A31}" type="datetime1">
              <a:rPr lang="pl-PL" smtClean="0"/>
              <a:t>17.03.2017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9C22-D9B4-4367-8152-2BFEC06E1D38}" type="datetime1">
              <a:rPr lang="pl-PL" smtClean="0"/>
              <a:t>17.03.2017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4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62D4-87E7-4C38-90AF-9E9E20B8C2AF}" type="datetime1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90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356F-452A-413F-9581-58EF59EAF127}" type="datetime1">
              <a:rPr lang="pl-PL" smtClean="0"/>
              <a:t>17.03.2017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43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E9A1-5A38-43E2-B8E4-7F51FC03E2BF}" type="datetime1">
              <a:rPr lang="pl-PL" smtClean="0"/>
              <a:t>17.03.2017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5188-971B-45FA-AAE8-E6FE7AE9E1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97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1</a:t>
            </a:fld>
            <a:endParaRPr lang="pl-PL"/>
          </a:p>
        </p:txBody>
      </p:sp>
      <p:pic>
        <p:nvPicPr>
          <p:cNvPr id="1026" name="Picture 2" descr="C:\Users\rudzkima\Desktop\Konferencja PAIH\PREZENTACJA\Nowy folder\Robertt Zajkow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51"/>
            <a:ext cx="12065225" cy="67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2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10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ymbol zastępczy zawartości 6"/>
          <p:cNvSpPr txBox="1">
            <a:spLocks/>
          </p:cNvSpPr>
          <p:nvPr/>
        </p:nvSpPr>
        <p:spPr>
          <a:xfrm>
            <a:off x="1809750" y="2631706"/>
            <a:ext cx="8655050" cy="219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dirty="0">
                <a:latin typeface="Arial Narrow" panose="020B0606020202030204" pitchFamily="34" charset="0"/>
              </a:rPr>
              <a:t>nakłady inwestycyjne lub zatrudnienie (traktowanie rozłącznie),</a:t>
            </a:r>
          </a:p>
          <a:p>
            <a:pPr algn="l"/>
            <a:r>
              <a:rPr lang="pl-PL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dirty="0">
                <a:latin typeface="Arial Narrow" panose="020B0606020202030204" pitchFamily="34" charset="0"/>
              </a:rPr>
              <a:t>ulga związana z nakładami inwestycyjnymi dla podmiotów inwestujących znaczne kwoty (niedostępna w zasadzie dla mikro i małych firm,</a:t>
            </a:r>
          </a:p>
          <a:p>
            <a:pPr algn="l"/>
            <a:r>
              <a:rPr lang="pl-PL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dirty="0">
                <a:latin typeface="Arial Narrow" panose="020B0606020202030204" pitchFamily="34" charset="0"/>
              </a:rPr>
              <a:t>ulga związana z zatrudnieniem  … co najmniej 2-3 lub więcej pracowników.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9" y="5093970"/>
            <a:ext cx="2218906" cy="176403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301442" y="6642556"/>
            <a:ext cx="3623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http://www.growmelbourne.org/reflections/problem-perspective/#.VjeqfvkveVM</a:t>
            </a:r>
          </a:p>
        </p:txBody>
      </p:sp>
      <p:sp>
        <p:nvSpPr>
          <p:cNvPr id="17" name="Tytuł 2"/>
          <p:cNvSpPr txBox="1">
            <a:spLocks/>
          </p:cNvSpPr>
          <p:nvPr/>
        </p:nvSpPr>
        <p:spPr>
          <a:xfrm>
            <a:off x="1879172" y="1255556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co jest problemem ?</a:t>
            </a:r>
          </a:p>
        </p:txBody>
      </p:sp>
    </p:spTree>
    <p:extLst>
      <p:ext uri="{BB962C8B-B14F-4D97-AF65-F5344CB8AC3E}">
        <p14:creationId xmlns:p14="http://schemas.microsoft.com/office/powerpoint/2010/main" val="11262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5133" y="2586334"/>
            <a:ext cx="7984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PROBLEM 2</a:t>
            </a:r>
          </a:p>
          <a:p>
            <a:endParaRPr lang="pl-PL" sz="3200" dirty="0"/>
          </a:p>
          <a:p>
            <a:r>
              <a:rPr lang="pl-PL" sz="3200" dirty="0"/>
              <a:t>niewłaściwa komunikacja</a:t>
            </a:r>
          </a:p>
        </p:txBody>
      </p:sp>
      <p:pic>
        <p:nvPicPr>
          <p:cNvPr id="4098" name="Picture 2" descr="http://www.atzmut.com/wp-content/uploads/2015/06/irr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9" y="5169098"/>
            <a:ext cx="3002492" cy="16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11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99988" y="6613754"/>
            <a:ext cx="2039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http://www.atzmut.com/irrational-judaism/</a:t>
            </a:r>
          </a:p>
        </p:txBody>
      </p:sp>
    </p:spTree>
    <p:extLst>
      <p:ext uri="{BB962C8B-B14F-4D97-AF65-F5344CB8AC3E}">
        <p14:creationId xmlns:p14="http://schemas.microsoft.com/office/powerpoint/2010/main" val="15532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12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Tytuł 2"/>
          <p:cNvSpPr txBox="1">
            <a:spLocks/>
          </p:cNvSpPr>
          <p:nvPr/>
        </p:nvSpPr>
        <p:spPr>
          <a:xfrm>
            <a:off x="1879172" y="1255556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komunikacja ze strony samorządu</a:t>
            </a:r>
          </a:p>
        </p:txBody>
      </p:sp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1879172" y="1972900"/>
            <a:ext cx="8229600" cy="2903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algn="just"/>
            <a:r>
              <a:rPr lang="pl-PL" sz="1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1800" i="1" dirty="0">
                <a:latin typeface="Arial Narrow" panose="020B0606020202030204" pitchFamily="34" charset="0"/>
              </a:rPr>
              <a:t>… zwolnienie z podatku od nieruchomości stanowi pomoc de </a:t>
            </a:r>
            <a:r>
              <a:rPr lang="pl-PL" sz="1800" i="1" dirty="0" err="1">
                <a:latin typeface="Arial Narrow" panose="020B0606020202030204" pitchFamily="34" charset="0"/>
              </a:rPr>
              <a:t>minimis</a:t>
            </a:r>
            <a:r>
              <a:rPr lang="pl-PL" sz="1800" i="1" dirty="0">
                <a:latin typeface="Arial Narrow" panose="020B0606020202030204" pitchFamily="34" charset="0"/>
              </a:rPr>
              <a:t>, zgodnie  </a:t>
            </a:r>
            <a:br>
              <a:rPr lang="pl-PL" sz="1800" i="1" dirty="0">
                <a:latin typeface="Arial Narrow" panose="020B0606020202030204" pitchFamily="34" charset="0"/>
              </a:rPr>
            </a:br>
            <a:r>
              <a:rPr lang="pl-PL" sz="1800" i="1" dirty="0">
                <a:latin typeface="Arial Narrow" panose="020B0606020202030204" pitchFamily="34" charset="0"/>
              </a:rPr>
              <a:t>z Rozporządzeniem Komisji (UE) NR 1407/2013 z dnia 18 grudnia 2013 r. w sprawie    stosowania art. 107 i 108 Traktatu o funkcjonowaniu Unii Europejskiej do pomocy de </a:t>
            </a:r>
            <a:r>
              <a:rPr lang="pl-PL" sz="1800" i="1" dirty="0" err="1">
                <a:latin typeface="Arial Narrow" panose="020B0606020202030204" pitchFamily="34" charset="0"/>
              </a:rPr>
              <a:t>minimis</a:t>
            </a:r>
            <a:r>
              <a:rPr lang="pl-PL" sz="1800" i="1" dirty="0">
                <a:latin typeface="Arial Narrow" panose="020B0606020202030204" pitchFamily="34" charset="0"/>
              </a:rPr>
              <a:t>  …</a:t>
            </a:r>
          </a:p>
          <a:p>
            <a:pPr marL="263525" indent="-263525" algn="just"/>
            <a:r>
              <a:rPr lang="pl-PL" sz="1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1800" i="1" dirty="0">
                <a:latin typeface="Arial Narrow" panose="020B0606020202030204" pitchFamily="34" charset="0"/>
              </a:rPr>
              <a:t>… mapą pomocy regionalnej na lata 2014-2020 są objęte inwestycje początkowe na rzecz  nowej działalności gospodarczej, a więc inwestycje w rzeczowe aktywa trwałe lub wartości niematerialne i prawne związane z założeniem nowego zakładu lub z dywersyfikacją działalności zakładu, pod warunkiem że nowa działalność, która ma być prowadzona, nie jest taka sama jak działalność poprzednio prowadzona w danym zakładzie ani podobna do takiej działalności w rozumieniu art. 2 pkt 50 rozporządzenia Komisji UE nr 651/2014 …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73" y="4983528"/>
            <a:ext cx="1771817" cy="153075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564714" y="6642556"/>
            <a:ext cx="26997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http://www.slideshare.net/jeroencl/workshop-eurconf2013</a:t>
            </a:r>
          </a:p>
        </p:txBody>
      </p:sp>
    </p:spTree>
    <p:extLst>
      <p:ext uri="{BB962C8B-B14F-4D97-AF65-F5344CB8AC3E}">
        <p14:creationId xmlns:p14="http://schemas.microsoft.com/office/powerpoint/2010/main" val="1451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13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Tytuł 2"/>
          <p:cNvSpPr txBox="1">
            <a:spLocks/>
          </p:cNvSpPr>
          <p:nvPr/>
        </p:nvSpPr>
        <p:spPr>
          <a:xfrm>
            <a:off x="1879172" y="1255556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komunikacyjne oczekiwania ze strony biznesu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1879172" y="2139118"/>
            <a:ext cx="8229600" cy="205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i="1" dirty="0">
                <a:latin typeface="Arial Narrow" panose="020B0606020202030204" pitchFamily="34" charset="0"/>
              </a:rPr>
              <a:t>chcesz </a:t>
            </a:r>
            <a:r>
              <a:rPr lang="pl-PL" b="1" i="1" dirty="0">
                <a:latin typeface="Arial Narrow" panose="020B0606020202030204" pitchFamily="34" charset="0"/>
              </a:rPr>
              <a:t>zatrudnić</a:t>
            </a:r>
            <a:r>
              <a:rPr lang="pl-PL" i="1" dirty="0">
                <a:latin typeface="Arial Narrow" panose="020B0606020202030204" pitchFamily="34" charset="0"/>
              </a:rPr>
              <a:t> pracownika?</a:t>
            </a:r>
          </a:p>
          <a:p>
            <a:pPr lvl="1" algn="l"/>
            <a:r>
              <a:rPr lang="pl-PL" dirty="0">
                <a:latin typeface="Arial Narrow" panose="020B0606020202030204" pitchFamily="34" charset="0"/>
              </a:rPr>
              <a:t>Przyjdź, zobaczymy czy możesz dostać ulgę i w jakiej wysokości!</a:t>
            </a:r>
          </a:p>
          <a:p>
            <a:pPr lvl="1" algn="l"/>
            <a:endParaRPr lang="pl-PL" dirty="0">
              <a:latin typeface="Arial Narrow" panose="020B0606020202030204" pitchFamily="34" charset="0"/>
            </a:endParaRPr>
          </a:p>
          <a:p>
            <a:pPr algn="l"/>
            <a:r>
              <a:rPr lang="pl-PL" i="1" dirty="0">
                <a:latin typeface="Arial Narrow" panose="020B0606020202030204" pitchFamily="34" charset="0"/>
              </a:rPr>
              <a:t>chcesz </a:t>
            </a:r>
            <a:r>
              <a:rPr lang="pl-PL" b="1" i="1" dirty="0">
                <a:latin typeface="Arial Narrow" panose="020B0606020202030204" pitchFamily="34" charset="0"/>
              </a:rPr>
              <a:t>zainwestować </a:t>
            </a:r>
            <a:r>
              <a:rPr lang="pl-PL" i="1" dirty="0">
                <a:latin typeface="Arial Narrow" panose="020B0606020202030204" pitchFamily="34" charset="0"/>
              </a:rPr>
              <a:t>w rozwój firmy?</a:t>
            </a:r>
          </a:p>
          <a:p>
            <a:pPr lvl="1" algn="l"/>
            <a:r>
              <a:rPr lang="pl-PL" dirty="0">
                <a:latin typeface="Arial Narrow" panose="020B0606020202030204" pitchFamily="34" charset="0"/>
              </a:rPr>
              <a:t>Przyjdź, zobaczymy czy możesz dostać ulgę i w jakiej wysokości!</a:t>
            </a:r>
          </a:p>
          <a:p>
            <a:pPr lvl="1" algn="l"/>
            <a:endParaRPr lang="pl-PL" dirty="0">
              <a:latin typeface="Arial Narrow" panose="020B0606020202030204" pitchFamily="34" charset="0"/>
            </a:endParaRPr>
          </a:p>
          <a:p>
            <a:pPr algn="l"/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s://thecontextofthings.files.wordpress.com/2015/04/captur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6" y="4551163"/>
            <a:ext cx="3593465" cy="18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524000" y="6613754"/>
            <a:ext cx="3384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http://thecontextofthings.com/2015/04/25/better-communication-at-work/</a:t>
            </a:r>
          </a:p>
        </p:txBody>
      </p:sp>
    </p:spTree>
    <p:extLst>
      <p:ext uri="{BB962C8B-B14F-4D97-AF65-F5344CB8AC3E}">
        <p14:creationId xmlns:p14="http://schemas.microsoft.com/office/powerpoint/2010/main" val="35246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5133" y="2586335"/>
            <a:ext cx="7984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PROBLEM 3</a:t>
            </a:r>
          </a:p>
          <a:p>
            <a:endParaRPr lang="pl-PL" sz="3200" dirty="0"/>
          </a:p>
          <a:p>
            <a:r>
              <a:rPr lang="pl-PL" sz="3200" dirty="0"/>
              <a:t>niezrozumienie roli ulgi w systemie „naczyń powiązanych”</a:t>
            </a:r>
          </a:p>
        </p:txBody>
      </p:sp>
      <p:pic>
        <p:nvPicPr>
          <p:cNvPr id="4098" name="Picture 2" descr="http://www.atzmut.com/wp-content/uploads/2015/06/irr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9" y="5169098"/>
            <a:ext cx="3002492" cy="16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14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99988" y="6613754"/>
            <a:ext cx="2039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http://www.atzmut.com/irrational-judaism/</a:t>
            </a:r>
          </a:p>
        </p:txBody>
      </p:sp>
    </p:spTree>
    <p:extLst>
      <p:ext uri="{BB962C8B-B14F-4D97-AF65-F5344CB8AC3E}">
        <p14:creationId xmlns:p14="http://schemas.microsoft.com/office/powerpoint/2010/main" val="38927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15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24001" y="6613754"/>
            <a:ext cx="56845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>
                <a:solidFill>
                  <a:schemeClr val="bg1">
                    <a:lumMod val="75000"/>
                  </a:schemeClr>
                </a:solidFill>
              </a:rPr>
              <a:t>http://www.olsztyn.eu/nc/o-olsztynie/aktualnosci/article/xvii-warminsko-mazurskie-dni-rodziny-rodzina-drogowskazem-zycia.html</a:t>
            </a:r>
            <a:endParaRPr lang="pl-PL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338" name="Picture 2" descr="http://www.olsztyn.eu/typo3temp/_processed_/csm_rodzina_01_24648d5f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98" y="1461084"/>
            <a:ext cx="3686568" cy="37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033890" y="131093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mąż</a:t>
            </a: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bezrobotny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273060" y="544325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córka</a:t>
            </a: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uczennica SP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626141" y="4737258"/>
            <a:ext cx="220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syn</a:t>
            </a: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uczeń GIMNAZJUM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273060" y="1519218"/>
            <a:ext cx="226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żona</a:t>
            </a: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pracuje (min. krajowa)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457093" y="1603323"/>
            <a:ext cx="1498661" cy="292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6850075" y="1811605"/>
            <a:ext cx="1893182" cy="282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 flipV="1">
            <a:off x="7762567" y="3956303"/>
            <a:ext cx="980691" cy="1657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3095307" y="4418898"/>
            <a:ext cx="919190" cy="468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16</a:t>
            </a:fld>
            <a:endParaRPr lang="pl-PL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94165"/>
              </p:ext>
            </p:extLst>
          </p:nvPr>
        </p:nvGraphicFramePr>
        <p:xfrm>
          <a:off x="1981201" y="1692044"/>
          <a:ext cx="8229599" cy="3465535"/>
        </p:xfrm>
        <a:graphic>
          <a:graphicData uri="http://schemas.openxmlformats.org/drawingml/2006/table">
            <a:tbl>
              <a:tblPr/>
              <a:tblGrid>
                <a:gridCol w="2020940"/>
                <a:gridCol w="1427158"/>
                <a:gridCol w="1510496"/>
                <a:gridCol w="1698006"/>
                <a:gridCol w="1572999"/>
              </a:tblGrid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Rodzina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Mąż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Żona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Dziecko_1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Dziecko_2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Założenie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Bezrobotny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Pracująca (minimalna krajowa)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Uczące się w szkole / podstawowa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Uczące się w szkole / gimnazjum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Liczba osób bezrob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Średnie wynagrodzenie/m-c/os.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Część PIT do budżetu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37,79%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37,79%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Wpływy podatkowe do budżetu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503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Dochód netto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17 519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Dochody wydatkowane na terenie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Subwencja oświatowa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Wskaźnik kreacji dochodów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Wskaźnik alokacji na terenie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Efekt mnożnikowy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 efekt dla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3 504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55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801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860381" y="5223468"/>
            <a:ext cx="883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Minus ewentualne wypłacone </a:t>
            </a:r>
            <a:r>
              <a:rPr lang="pl-PL" sz="1600" b="1" dirty="0">
                <a:solidFill>
                  <a:srgbClr val="C00000"/>
                </a:solidFill>
                <a:latin typeface="Amble LtCn" pitchFamily="2" charset="0"/>
              </a:rPr>
              <a:t>zasiłki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ble LtCn" pitchFamily="2" charset="0"/>
              </a:rPr>
              <a:t> (na dzieci + okresowy), szacunkowo </a:t>
            </a:r>
            <a:r>
              <a:rPr lang="pl-PL" sz="1600" b="1" dirty="0">
                <a:solidFill>
                  <a:srgbClr val="C00000"/>
                </a:solidFill>
                <a:latin typeface="Amble LtCn" pitchFamily="2" charset="0"/>
              </a:rPr>
              <a:t>około 2 000 zł rocznie.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666002" y="5828801"/>
            <a:ext cx="300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mble LtCn" pitchFamily="2" charset="0"/>
              </a:rPr>
              <a:t>= ok. 14.800 zł</a:t>
            </a: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1981199" y="941688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wpływy do budżetu gminy generowane przez rodzinę</a:t>
            </a:r>
          </a:p>
        </p:txBody>
      </p:sp>
      <p:cxnSp>
        <p:nvCxnSpPr>
          <p:cNvPr id="16" name="Łącznik prosty 15"/>
          <p:cNvCxnSpPr/>
          <p:nvPr/>
        </p:nvCxnSpPr>
        <p:spPr>
          <a:xfrm flipV="1">
            <a:off x="7373253" y="5519380"/>
            <a:ext cx="3042440" cy="417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17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666002" y="5828801"/>
            <a:ext cx="300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mble LtCn" pitchFamily="2" charset="0"/>
              </a:rPr>
              <a:t>= ok. 21.000 zł</a:t>
            </a: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242596" y="941688"/>
            <a:ext cx="11364686" cy="610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Arial Narrow" panose="020B0606020202030204" pitchFamily="34" charset="0"/>
              </a:rPr>
              <a:t>wpływy do budżetu gminy generowane przez rodzinę – gdy rodzina zostaje</a:t>
            </a:r>
          </a:p>
        </p:txBody>
      </p:sp>
      <p:cxnSp>
        <p:nvCxnSpPr>
          <p:cNvPr id="16" name="Łącznik prosty 15"/>
          <p:cNvCxnSpPr/>
          <p:nvPr/>
        </p:nvCxnSpPr>
        <p:spPr>
          <a:xfrm flipV="1">
            <a:off x="7373253" y="5519380"/>
            <a:ext cx="3042440" cy="417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715784"/>
              </p:ext>
            </p:extLst>
          </p:nvPr>
        </p:nvGraphicFramePr>
        <p:xfrm>
          <a:off x="1981199" y="1661128"/>
          <a:ext cx="8229600" cy="3610664"/>
        </p:xfrm>
        <a:graphic>
          <a:graphicData uri="http://schemas.openxmlformats.org/drawingml/2006/table">
            <a:tbl>
              <a:tblPr/>
              <a:tblGrid>
                <a:gridCol w="2098576"/>
                <a:gridCol w="1368152"/>
                <a:gridCol w="1440160"/>
                <a:gridCol w="1789956"/>
                <a:gridCol w="1532756"/>
              </a:tblGrid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Rodzina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Mąż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Żona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Dziecko_1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Dziecko_2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Założenie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Pracuje (min.</a:t>
                      </a:r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krajowa)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Pracuje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min.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krajowa)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Uczące się w szkole / podstawowa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Uczące się w szkole / gimnazjum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Liczba osób bezrob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Średnie wynagrodzenie/m-c/os.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2 000,0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Część PIT do budżetu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37,79%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37,79%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Wpływy podatkowe do budżetu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503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503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Dochód netto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17 519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17 519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Dochody wydatkowane na terenie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5 256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Subwencja oświatowa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Wskaźnik kreacji dochodów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Wskaźnik alokacji na terenie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Efekt mnożnikowy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Razem efekt dla gminy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3 504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3 504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392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20 807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18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ymbol zastępczy tekstu 4"/>
          <p:cNvSpPr txBox="1">
            <a:spLocks/>
          </p:cNvSpPr>
          <p:nvPr/>
        </p:nvSpPr>
        <p:spPr>
          <a:xfrm>
            <a:off x="1066798" y="1679632"/>
            <a:ext cx="4040188" cy="104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wariant 1</a:t>
            </a:r>
          </a:p>
          <a:p>
            <a:r>
              <a:rPr lang="pl-PL" sz="1400" i="1" dirty="0"/>
              <a:t>podatek (0,60 zł i 18,0 zł); 10 arów i 200 m</a:t>
            </a:r>
            <a:r>
              <a:rPr lang="pl-PL" sz="1400" i="1" baseline="30000" dirty="0"/>
              <a:t>2</a:t>
            </a:r>
            <a:r>
              <a:rPr lang="pl-PL" sz="1400" i="1" dirty="0"/>
              <a:t>; najniższa krajowa </a:t>
            </a:r>
            <a:r>
              <a:rPr lang="pl-PL" sz="1400" i="1" dirty="0" smtClean="0"/>
              <a:t>2.000 </a:t>
            </a:r>
            <a:r>
              <a:rPr lang="pl-PL" sz="1400" i="1" dirty="0"/>
              <a:t>zł; 300.000 obroty firmy; </a:t>
            </a:r>
            <a:br>
              <a:rPr lang="pl-PL" sz="1400" i="1" dirty="0"/>
            </a:br>
            <a:r>
              <a:rPr lang="pl-PL" sz="1400" i="1" dirty="0"/>
              <a:t>zysk brutto 20%</a:t>
            </a:r>
          </a:p>
        </p:txBody>
      </p:sp>
      <p:sp>
        <p:nvSpPr>
          <p:cNvPr id="17" name="Symbol zastępczy tekstu 6"/>
          <p:cNvSpPr txBox="1">
            <a:spLocks/>
          </p:cNvSpPr>
          <p:nvPr/>
        </p:nvSpPr>
        <p:spPr>
          <a:xfrm>
            <a:off x="6973947" y="1679632"/>
            <a:ext cx="4041775" cy="10426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/>
              <a:t>wariant 2</a:t>
            </a:r>
          </a:p>
          <a:p>
            <a:pPr marL="0" indent="0" algn="ctr">
              <a:buNone/>
            </a:pPr>
            <a:r>
              <a:rPr lang="pl-PL" sz="1400" i="1" dirty="0"/>
              <a:t>podatek (0,60 zł i 18,0 zł); 10 arów i 200 m</a:t>
            </a:r>
            <a:r>
              <a:rPr lang="pl-PL" sz="1400" i="1" baseline="30000" dirty="0"/>
              <a:t>2</a:t>
            </a:r>
            <a:r>
              <a:rPr lang="pl-PL" sz="1400" i="1" dirty="0"/>
              <a:t>; najniższa krajowa </a:t>
            </a:r>
            <a:r>
              <a:rPr lang="pl-PL" sz="1400" i="1" dirty="0" smtClean="0"/>
              <a:t>2.000 </a:t>
            </a:r>
            <a:r>
              <a:rPr lang="pl-PL" sz="1400" i="1" dirty="0"/>
              <a:t>zł; 300.000 obroty firmy; </a:t>
            </a:r>
            <a:br>
              <a:rPr lang="pl-PL" sz="1400" i="1" dirty="0"/>
            </a:br>
            <a:r>
              <a:rPr lang="pl-PL" sz="1400" i="1" dirty="0"/>
              <a:t>zysk brutto 20%</a:t>
            </a:r>
          </a:p>
        </p:txBody>
      </p:sp>
      <p:sp>
        <p:nvSpPr>
          <p:cNvPr id="20" name="Tytuł 2"/>
          <p:cNvSpPr txBox="1">
            <a:spLocks/>
          </p:cNvSpPr>
          <p:nvPr/>
        </p:nvSpPr>
        <p:spPr>
          <a:xfrm>
            <a:off x="1981199" y="941688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system wspierania mikro i małych przedsiębiorstw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136591"/>
              </p:ext>
            </p:extLst>
          </p:nvPr>
        </p:nvGraphicFramePr>
        <p:xfrm>
          <a:off x="653143" y="2638416"/>
          <a:ext cx="5113175" cy="371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689539"/>
              </p:ext>
            </p:extLst>
          </p:nvPr>
        </p:nvGraphicFramePr>
        <p:xfrm>
          <a:off x="6634065" y="2638415"/>
          <a:ext cx="4898571" cy="371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4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Graphic spid="11" grpId="0">
        <p:bldAsOne/>
      </p:bldGraphic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19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ymbol zastępczy tekstu 4"/>
          <p:cNvSpPr txBox="1">
            <a:spLocks/>
          </p:cNvSpPr>
          <p:nvPr/>
        </p:nvSpPr>
        <p:spPr>
          <a:xfrm>
            <a:off x="1402701" y="1552304"/>
            <a:ext cx="4040188" cy="104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wariant 1</a:t>
            </a:r>
          </a:p>
          <a:p>
            <a:r>
              <a:rPr lang="pl-PL" sz="1400" i="1" dirty="0"/>
              <a:t>podatek (0,60 zł i 18,0 zł); 10 arów i 200 m</a:t>
            </a:r>
            <a:r>
              <a:rPr lang="pl-PL" sz="1400" i="1" baseline="30000" dirty="0"/>
              <a:t>2</a:t>
            </a:r>
            <a:r>
              <a:rPr lang="pl-PL" sz="1400" i="1" dirty="0"/>
              <a:t>; najniższa krajowa </a:t>
            </a:r>
            <a:r>
              <a:rPr lang="pl-PL" sz="1400" i="1" dirty="0" smtClean="0"/>
              <a:t>2.000 </a:t>
            </a:r>
            <a:r>
              <a:rPr lang="pl-PL" sz="1400" i="1" dirty="0"/>
              <a:t>zł; 300.000 obroty firmy; </a:t>
            </a:r>
            <a:br>
              <a:rPr lang="pl-PL" sz="1400" i="1" dirty="0"/>
            </a:br>
            <a:r>
              <a:rPr lang="pl-PL" sz="1400" i="1" dirty="0"/>
              <a:t>zysk brutto 20%</a:t>
            </a:r>
          </a:p>
        </p:txBody>
      </p:sp>
      <p:sp>
        <p:nvSpPr>
          <p:cNvPr id="17" name="Symbol zastępczy tekstu 6"/>
          <p:cNvSpPr txBox="1">
            <a:spLocks/>
          </p:cNvSpPr>
          <p:nvPr/>
        </p:nvSpPr>
        <p:spPr>
          <a:xfrm>
            <a:off x="6833988" y="1552304"/>
            <a:ext cx="4041775" cy="10426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400" dirty="0"/>
              <a:t>wariant 2</a:t>
            </a:r>
          </a:p>
          <a:p>
            <a:pPr marL="0" indent="0" algn="ctr">
              <a:buNone/>
            </a:pPr>
            <a:r>
              <a:rPr lang="pl-PL" sz="1400" i="1" dirty="0"/>
              <a:t>podatek (0,60 zł i 18,0 zł); 10 arów i 200 m</a:t>
            </a:r>
            <a:r>
              <a:rPr lang="pl-PL" sz="1400" i="1" baseline="30000" dirty="0"/>
              <a:t>2</a:t>
            </a:r>
            <a:r>
              <a:rPr lang="pl-PL" sz="1400" i="1" dirty="0"/>
              <a:t>; najniższa krajowa </a:t>
            </a:r>
            <a:r>
              <a:rPr lang="pl-PL" sz="1400" i="1" dirty="0" smtClean="0"/>
              <a:t>2.000 </a:t>
            </a:r>
            <a:r>
              <a:rPr lang="pl-PL" sz="1400" i="1" dirty="0"/>
              <a:t>zł; 300.000 obroty firmy; </a:t>
            </a:r>
            <a:br>
              <a:rPr lang="pl-PL" sz="1400" i="1" dirty="0"/>
            </a:br>
            <a:r>
              <a:rPr lang="pl-PL" sz="1400" i="1" dirty="0"/>
              <a:t>zysk brutto 20%</a:t>
            </a:r>
          </a:p>
        </p:txBody>
      </p:sp>
      <p:sp>
        <p:nvSpPr>
          <p:cNvPr id="20" name="Tytuł 2"/>
          <p:cNvSpPr txBox="1">
            <a:spLocks/>
          </p:cNvSpPr>
          <p:nvPr/>
        </p:nvSpPr>
        <p:spPr>
          <a:xfrm>
            <a:off x="1981199" y="941688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system wspierania mikro i małych przedsiębiorstw</a:t>
            </a: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179316"/>
              </p:ext>
            </p:extLst>
          </p:nvPr>
        </p:nvGraphicFramePr>
        <p:xfrm>
          <a:off x="494521" y="2667000"/>
          <a:ext cx="515982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027230"/>
              </p:ext>
            </p:extLst>
          </p:nvPr>
        </p:nvGraphicFramePr>
        <p:xfrm>
          <a:off x="6391469" y="2667000"/>
          <a:ext cx="520648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30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Graphic spid="14" grpId="0">
        <p:bldAsOne/>
      </p:bldGraphic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41600" y="2752581"/>
            <a:ext cx="713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pl-PL" sz="28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pl-PL" sz="2800" dirty="0">
                <a:latin typeface="Arial Narrow" panose="020B0606020202030204" pitchFamily="34" charset="0"/>
              </a:rPr>
              <a:t>system ulg dla przedsiębiorców i inwestorów</a:t>
            </a:r>
            <a:br>
              <a:rPr lang="pl-PL" sz="2800" dirty="0">
                <a:latin typeface="Arial Narrow" panose="020B0606020202030204" pitchFamily="34" charset="0"/>
              </a:rPr>
            </a:br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skuteczne rozwiązania</a:t>
            </a:r>
            <a:endParaRPr lang="pl-PL" sz="2800" dirty="0">
              <a:latin typeface="Arial Narrow" panose="020B060602020203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171231" y="5377078"/>
            <a:ext cx="3215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dr Robert Zajkowski</a:t>
            </a:r>
          </a:p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Katedra Bankowości</a:t>
            </a:r>
          </a:p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UMCS w Lublinie</a:t>
            </a:r>
          </a:p>
          <a:p>
            <a:endParaRPr lang="pl-PL" sz="1200" b="1" dirty="0">
              <a:latin typeface="Arial Narrow" pitchFamily="34" charset="0"/>
              <a:ea typeface="Batang" pitchFamily="18" charset="-127"/>
            </a:endParaRPr>
          </a:p>
          <a:p>
            <a:r>
              <a:rPr lang="pl-PL" sz="1200" dirty="0" err="1">
                <a:latin typeface="Arial Narrow" pitchFamily="34" charset="0"/>
                <a:ea typeface="Batang" pitchFamily="18" charset="-127"/>
              </a:rPr>
              <a:t>www.robert.zajkowski.umcs.lublin.pl</a:t>
            </a:r>
            <a:endParaRPr lang="pl-PL" sz="1200" dirty="0">
              <a:latin typeface="Arial Narrow" pitchFamily="34" charset="0"/>
              <a:ea typeface="Batang" pitchFamily="18" charset="-127"/>
            </a:endParaRPr>
          </a:p>
          <a:p>
            <a:r>
              <a:rPr lang="pl-PL" sz="1200" dirty="0" err="1">
                <a:latin typeface="Arial Narrow" pitchFamily="34" charset="0"/>
                <a:ea typeface="Batang" pitchFamily="18" charset="-127"/>
              </a:rPr>
              <a:t>robert.zajkowski@umcs.lublin.pl</a:t>
            </a:r>
            <a:endParaRPr lang="pl-PL" sz="1200" dirty="0">
              <a:latin typeface="Arial Narrow" pitchFamily="34" charset="0"/>
              <a:ea typeface="Batang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4" y="5377078"/>
            <a:ext cx="1809151" cy="6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3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20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ymbol zastępczy zawartości 1"/>
          <p:cNvSpPr txBox="1">
            <a:spLocks/>
          </p:cNvSpPr>
          <p:nvPr/>
        </p:nvSpPr>
        <p:spPr>
          <a:xfrm>
            <a:off x="1981200" y="1838729"/>
            <a:ext cx="8229600" cy="3180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ulga </a:t>
            </a:r>
            <a:r>
              <a:rPr lang="pl-PL" sz="2000" b="1" dirty="0">
                <a:solidFill>
                  <a:srgbClr val="FF0000"/>
                </a:solidFill>
              </a:rPr>
              <a:t>nie stanowi czynnika kluczowego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przy zatrudnieniu pracownika, bo gmina ma zbyt małe możliwości oddziaływania w tym zakresie</a:t>
            </a:r>
          </a:p>
          <a:p>
            <a:endParaRPr lang="pl-PL" sz="2000" dirty="0"/>
          </a:p>
          <a:p>
            <a:r>
              <a:rPr lang="pl-PL" sz="2000" dirty="0"/>
              <a:t>ale istnienie systemu ulg </a:t>
            </a:r>
            <a:r>
              <a:rPr lang="pl-PL" sz="2000" b="1" dirty="0">
                <a:solidFill>
                  <a:srgbClr val="FF0000"/>
                </a:solidFill>
              </a:rPr>
              <a:t>może przekonać </a:t>
            </a:r>
            <a:r>
              <a:rPr lang="pl-PL" sz="2000" dirty="0"/>
              <a:t>wahającego się przedsiębiorcę aby zatrudnił pracownika </a:t>
            </a:r>
          </a:p>
          <a:p>
            <a:endParaRPr lang="pl-PL" sz="2000" dirty="0"/>
          </a:p>
          <a:p>
            <a:r>
              <a:rPr lang="pl-PL" sz="2000" dirty="0"/>
              <a:t>ulgi tworzą właściwy klimat i </a:t>
            </a:r>
            <a:r>
              <a:rPr lang="pl-PL" sz="2000" b="1" dirty="0">
                <a:solidFill>
                  <a:srgbClr val="FF0000"/>
                </a:solidFill>
              </a:rPr>
              <a:t>mogą indukować </a:t>
            </a:r>
            <a:r>
              <a:rPr lang="pl-PL" sz="2000" dirty="0"/>
              <a:t>pro-przedsiębiorcze zachowania innych</a:t>
            </a:r>
          </a:p>
        </p:txBody>
      </p:sp>
      <p:pic>
        <p:nvPicPr>
          <p:cNvPr id="17412" name="Picture 4" descr="http://www.zcorebusiness.com/vdoc/easysite/action/WebdriveActionEvent/oid/02m-000022-0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30465"/>
            <a:ext cx="1899920" cy="19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2414855" y="6642556"/>
            <a:ext cx="32880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http://www.zcorebusiness.com/vdoc/easysite/go/03r-000006-024/home/</a:t>
            </a:r>
          </a:p>
        </p:txBody>
      </p:sp>
    </p:spTree>
    <p:extLst>
      <p:ext uri="{BB962C8B-B14F-4D97-AF65-F5344CB8AC3E}">
        <p14:creationId xmlns:p14="http://schemas.microsoft.com/office/powerpoint/2010/main" val="384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41600" y="2752580"/>
            <a:ext cx="713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pl-PL" sz="28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pl-PL" sz="2800" dirty="0">
                <a:latin typeface="Arial Narrow" panose="020B0606020202030204" pitchFamily="34" charset="0"/>
              </a:rPr>
              <a:t>system ulg dla przedsiębiorców i inwestorów</a:t>
            </a:r>
            <a:br>
              <a:rPr lang="pl-PL" sz="2800" dirty="0">
                <a:latin typeface="Arial Narrow" panose="020B0606020202030204" pitchFamily="34" charset="0"/>
              </a:rPr>
            </a:br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skuteczne rozwiązania</a:t>
            </a:r>
          </a:p>
          <a:p>
            <a:pPr marL="457200" indent="-457200" algn="ctr">
              <a:buFont typeface="Wingdings" panose="05000000000000000000" pitchFamily="2" charset="2"/>
              <a:buChar char="n"/>
            </a:pPr>
            <a:endParaRPr lang="pl-PL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l-PL" sz="2800" b="1" dirty="0">
                <a:solidFill>
                  <a:srgbClr val="FFC000"/>
                </a:solidFill>
                <a:latin typeface="Arial Narrow" panose="020B0606020202030204" pitchFamily="34" charset="0"/>
              </a:rPr>
              <a:t>dziękuję za uwagę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171231" y="5377078"/>
            <a:ext cx="3215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dr Robert Zajkowski</a:t>
            </a:r>
          </a:p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Katedra Bankowości</a:t>
            </a:r>
          </a:p>
          <a:p>
            <a:r>
              <a:rPr lang="pl-PL" sz="1200" b="1" dirty="0">
                <a:latin typeface="Arial Narrow" pitchFamily="34" charset="0"/>
                <a:ea typeface="Batang" pitchFamily="18" charset="-127"/>
              </a:rPr>
              <a:t>UMCS w Lublinie</a:t>
            </a:r>
          </a:p>
          <a:p>
            <a:endParaRPr lang="pl-PL" sz="1200" b="1" dirty="0">
              <a:latin typeface="Arial Narrow" pitchFamily="34" charset="0"/>
              <a:ea typeface="Batang" pitchFamily="18" charset="-127"/>
            </a:endParaRPr>
          </a:p>
          <a:p>
            <a:r>
              <a:rPr lang="pl-PL" sz="1200" dirty="0" err="1">
                <a:latin typeface="Arial Narrow" pitchFamily="34" charset="0"/>
                <a:ea typeface="Batang" pitchFamily="18" charset="-127"/>
              </a:rPr>
              <a:t>www.robert.zajkowski.umcs.lublin.pl</a:t>
            </a:r>
            <a:endParaRPr lang="pl-PL" sz="1200" dirty="0">
              <a:latin typeface="Arial Narrow" pitchFamily="34" charset="0"/>
              <a:ea typeface="Batang" pitchFamily="18" charset="-127"/>
            </a:endParaRPr>
          </a:p>
          <a:p>
            <a:r>
              <a:rPr lang="pl-PL" sz="1200" dirty="0">
                <a:latin typeface="Arial Narrow" pitchFamily="34" charset="0"/>
                <a:ea typeface="Batang" pitchFamily="18" charset="-127"/>
              </a:rPr>
              <a:t>robert.zajkowski@umcs.lublin.pl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4" y="5377078"/>
            <a:ext cx="1809151" cy="6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2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d.publicbroadcasting.net/p/wrur/files/201311/sup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11169"/>
            <a:ext cx="2234675" cy="16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052234" y="2521060"/>
            <a:ext cx="6087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Arial Narrow" panose="020B0606020202030204" pitchFamily="34" charset="0"/>
              </a:rPr>
              <a:t>model ulgi</a:t>
            </a:r>
          </a:p>
          <a:p>
            <a:pPr algn="ctr"/>
            <a:endParaRPr lang="pl-PL" sz="3200" dirty="0">
              <a:latin typeface="Arial Narrow" panose="020B0606020202030204" pitchFamily="34" charset="0"/>
            </a:endParaRPr>
          </a:p>
          <a:p>
            <a:pPr algn="ctr"/>
            <a:r>
              <a:rPr lang="pl-PL" sz="3200" dirty="0">
                <a:latin typeface="Arial Narrow" panose="020B0606020202030204" pitchFamily="34" charset="0"/>
              </a:rPr>
              <a:t>czyli jakie wymogi musi spełnić przedsiębiorca aby skorzystać z ulgi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524000" y="6642556"/>
            <a:ext cx="17828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źródło: http://wrur.org/support-wrur/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/>
          <p:cNvSpPr txBox="1">
            <a:spLocks/>
          </p:cNvSpPr>
          <p:nvPr/>
        </p:nvSpPr>
        <p:spPr>
          <a:xfrm>
            <a:off x="1989666" y="2325371"/>
            <a:ext cx="8229600" cy="2774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800" b="1" dirty="0">
                <a:latin typeface="Arial Narrow" panose="020B0606020202030204" pitchFamily="34" charset="0"/>
              </a:rPr>
              <a:t>inwestycja:</a:t>
            </a:r>
            <a:r>
              <a:rPr lang="pl-PL" sz="2800" dirty="0">
                <a:latin typeface="Arial Narrow" panose="020B0606020202030204" pitchFamily="34" charset="0"/>
              </a:rPr>
              <a:t> 500.000 zł,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pl-PL" sz="2800" dirty="0">
              <a:latin typeface="Arial Narrow" panose="020B0606020202030204" pitchFamily="34" charset="0"/>
            </a:endParaRPr>
          </a:p>
          <a:p>
            <a:pPr algn="l"/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800" b="1" dirty="0">
                <a:latin typeface="Arial Narrow" panose="020B0606020202030204" pitchFamily="34" charset="0"/>
              </a:rPr>
              <a:t>zatrudnienie:</a:t>
            </a:r>
            <a:r>
              <a:rPr lang="pl-PL" sz="2800" dirty="0">
                <a:latin typeface="Arial Narrow" panose="020B0606020202030204" pitchFamily="34" charset="0"/>
              </a:rPr>
              <a:t> 5 osób (trwałość w okresie ulgi),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pl-PL" sz="2800" dirty="0">
              <a:latin typeface="Arial Narrow" panose="020B0606020202030204" pitchFamily="34" charset="0"/>
            </a:endParaRPr>
          </a:p>
          <a:p>
            <a:pPr algn="l"/>
            <a:r>
              <a:rPr lang="pl-PL" sz="28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800" b="1" dirty="0">
                <a:latin typeface="Arial Narrow" panose="020B0606020202030204" pitchFamily="34" charset="0"/>
              </a:rPr>
              <a:t>100% ulga w podatku od gruntu i nieruchomości na 3 lata </a:t>
            </a:r>
            <a:br>
              <a:rPr lang="pl-PL" sz="2800" b="1" dirty="0">
                <a:latin typeface="Arial Narrow" panose="020B0606020202030204" pitchFamily="34" charset="0"/>
              </a:rPr>
            </a:br>
            <a:r>
              <a:rPr lang="pl-PL" sz="2800" b="1" dirty="0">
                <a:latin typeface="Arial Narrow" panose="020B0606020202030204" pitchFamily="34" charset="0"/>
              </a:rPr>
              <a:t>      </a:t>
            </a:r>
            <a:r>
              <a:rPr lang="pl-PL" sz="2800" dirty="0">
                <a:latin typeface="Arial Narrow" panose="020B0606020202030204" pitchFamily="34" charset="0"/>
              </a:rPr>
              <a:t>(stawki maksymalne).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365847" y="1263169"/>
            <a:ext cx="7477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przykład pewnej inwestycji w bliżej nieznanej gminie …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5133" y="2586334"/>
            <a:ext cx="7984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PROBLEM 1</a:t>
            </a:r>
          </a:p>
          <a:p>
            <a:endParaRPr lang="pl-PL" sz="3200" dirty="0"/>
          </a:p>
          <a:p>
            <a:r>
              <a:rPr lang="pl-PL" sz="3200" dirty="0"/>
              <a:t>samorządy ustalają nieracjonalne modele ulg</a:t>
            </a:r>
          </a:p>
        </p:txBody>
      </p:sp>
      <p:pic>
        <p:nvPicPr>
          <p:cNvPr id="4098" name="Picture 2" descr="http://www.atzmut.com/wp-content/uploads/2015/06/irra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9" y="5169098"/>
            <a:ext cx="3002492" cy="16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5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99988" y="6613754"/>
            <a:ext cx="2039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http://www.atzmut.com/irrational-judaism/</a:t>
            </a:r>
          </a:p>
        </p:txBody>
      </p:sp>
    </p:spTree>
    <p:extLst>
      <p:ext uri="{BB962C8B-B14F-4D97-AF65-F5344CB8AC3E}">
        <p14:creationId xmlns:p14="http://schemas.microsoft.com/office/powerpoint/2010/main" val="5730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6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ymbol zastępczy zawartości 3"/>
          <p:cNvSpPr txBox="1">
            <a:spLocks/>
          </p:cNvSpPr>
          <p:nvPr/>
        </p:nvSpPr>
        <p:spPr>
          <a:xfrm>
            <a:off x="1809751" y="2368714"/>
            <a:ext cx="3418417" cy="984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pl-PL" sz="2000" dirty="0">
                <a:latin typeface="Arial Narrow" panose="020B0606020202030204" pitchFamily="34" charset="0"/>
              </a:rPr>
              <a:t>nakłady inwestycyjne:</a:t>
            </a:r>
          </a:p>
          <a:p>
            <a:pPr algn="r">
              <a:spcBef>
                <a:spcPts val="600"/>
              </a:spcBef>
            </a:pPr>
            <a:r>
              <a:rPr lang="pl-PL" sz="2000" dirty="0">
                <a:latin typeface="Arial Narrow" panose="020B0606020202030204" pitchFamily="34" charset="0"/>
              </a:rPr>
              <a:t>zatrudnienie na 3 lata 5 osób za minimalną krajową 2.000 zł brutto:</a:t>
            </a:r>
          </a:p>
          <a:p>
            <a:pPr algn="r">
              <a:spcBef>
                <a:spcPts val="600"/>
              </a:spcBef>
            </a:pPr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5228168" y="2368712"/>
            <a:ext cx="5253565" cy="984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000" b="1" dirty="0">
                <a:latin typeface="Arial Narrow" panose="020B0606020202030204" pitchFamily="34" charset="0"/>
              </a:rPr>
              <a:t>500.000 zł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000" dirty="0">
                <a:latin typeface="Arial Narrow" panose="020B0606020202030204" pitchFamily="34" charset="0"/>
              </a:rPr>
              <a:t>143 376  zł brutto-brutto rocznie, tj.: </a:t>
            </a:r>
            <a:r>
              <a:rPr lang="pl-PL" sz="2000" b="1" dirty="0">
                <a:latin typeface="Arial Narrow" panose="020B0606020202030204" pitchFamily="34" charset="0"/>
              </a:rPr>
              <a:t>430 128 zł</a:t>
            </a:r>
            <a:endParaRPr lang="pl-PL" sz="2000" dirty="0">
              <a:latin typeface="Arial Narrow" panose="020B060602020203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7515493" y="3091397"/>
            <a:ext cx="3042440" cy="417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631453" y="48274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= 47.640 zł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860550" y="5716861"/>
            <a:ext cx="8621182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bilans dla inwestora: 882.488 zł z 930.128 zł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wartość ulgi gminnej w całości wydatków: 5,12%</a:t>
            </a:r>
          </a:p>
        </p:txBody>
      </p:sp>
      <p:sp>
        <p:nvSpPr>
          <p:cNvPr id="15" name="Symbol zastępczy zawartości 3"/>
          <p:cNvSpPr txBox="1">
            <a:spLocks/>
          </p:cNvSpPr>
          <p:nvPr/>
        </p:nvSpPr>
        <p:spPr bwMode="auto">
          <a:xfrm>
            <a:off x="1809750" y="3844597"/>
            <a:ext cx="4038600" cy="8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»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0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grunt: 5.000 m</a:t>
            </a:r>
            <a:r>
              <a:rPr lang="pl-PL" sz="2000" kern="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sz="20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budynek: 500 m</a:t>
            </a:r>
            <a:r>
              <a:rPr lang="pl-PL" sz="2000" kern="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endParaRPr lang="pl-PL" sz="20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endParaRPr lang="pl-PL" sz="20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ymbol zastępczy zawartości 4"/>
          <p:cNvSpPr txBox="1">
            <a:spLocks/>
          </p:cNvSpPr>
          <p:nvPr/>
        </p:nvSpPr>
        <p:spPr bwMode="auto">
          <a:xfrm>
            <a:off x="4360334" y="3867628"/>
            <a:ext cx="5679017" cy="8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»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13.350 zł </a:t>
            </a:r>
            <a:r>
              <a:rPr lang="pl-PL" sz="2000" kern="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(wg. maksymalnych stawek podatku)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34.290 zł </a:t>
            </a:r>
            <a:r>
              <a:rPr lang="pl-PL" sz="2000" kern="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(wg. maksymalnych stawek podatku)</a:t>
            </a:r>
          </a:p>
          <a:p>
            <a:pPr>
              <a:buFont typeface="Wingdings" panose="05000000000000000000" pitchFamily="2" charset="2"/>
              <a:buChar char="n"/>
            </a:pPr>
            <a:endParaRPr lang="pl-PL" sz="20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Łącznik prosty 20"/>
          <p:cNvCxnSpPr/>
          <p:nvPr/>
        </p:nvCxnSpPr>
        <p:spPr>
          <a:xfrm flipV="1">
            <a:off x="3916497" y="4552279"/>
            <a:ext cx="3042440" cy="4179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ytuł 2"/>
          <p:cNvSpPr txBox="1">
            <a:spLocks/>
          </p:cNvSpPr>
          <p:nvPr/>
        </p:nvSpPr>
        <p:spPr>
          <a:xfrm>
            <a:off x="1879172" y="1255556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opłacalność modelu ulgi dla biznesu</a:t>
            </a:r>
          </a:p>
        </p:txBody>
      </p:sp>
    </p:spTree>
    <p:extLst>
      <p:ext uri="{BB962C8B-B14F-4D97-AF65-F5344CB8AC3E}">
        <p14:creationId xmlns:p14="http://schemas.microsoft.com/office/powerpoint/2010/main" val="9061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25133" y="2586334"/>
            <a:ext cx="7984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???</a:t>
            </a:r>
          </a:p>
          <a:p>
            <a:endParaRPr lang="pl-PL" sz="3200" dirty="0"/>
          </a:p>
          <a:p>
            <a:r>
              <a:rPr lang="pl-PL" sz="3200" dirty="0"/>
              <a:t>a gdyby połączyć to z pomocą regionalną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/>
              <a:t>7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99987" y="6613754"/>
            <a:ext cx="24657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https://clsimplex.com/asset/connect-connect-connect</a:t>
            </a:r>
          </a:p>
        </p:txBody>
      </p:sp>
      <p:pic>
        <p:nvPicPr>
          <p:cNvPr id="1026" name="Picture 2" descr="Znalezione obrazy dla zapytania conn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3005"/>
            <a:ext cx="3483364" cy="13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8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1809750" y="759060"/>
            <a:ext cx="8229600" cy="62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mapa pomocy regionalnej na lata 2014–2020</a:t>
            </a:r>
          </a:p>
        </p:txBody>
      </p:sp>
      <p:pic>
        <p:nvPicPr>
          <p:cNvPr id="8196" name="Picture 4" descr="http://www.pnocee.pl/sites/default/files/Regionalna%20mapa%20pomo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60" y="1478143"/>
            <a:ext cx="5799947" cy="5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479850" y="6630264"/>
            <a:ext cx="65021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schemeClr val="bg1">
                    <a:lumMod val="75000"/>
                  </a:schemeClr>
                </a:solidFill>
              </a:rPr>
              <a:t>http://www.pnocee.pl/content/dotacje-dla-wsp%C3%B3lnot-i-sp%C3%B3%C5%82dzielni-mieszkaniowych-na-prze%C5%82omie-pierwszego-i-drugiego</a:t>
            </a:r>
          </a:p>
        </p:txBody>
      </p:sp>
    </p:spTree>
    <p:extLst>
      <p:ext uri="{BB962C8B-B14F-4D97-AF65-F5344CB8AC3E}">
        <p14:creationId xmlns:p14="http://schemas.microsoft.com/office/powerpoint/2010/main" val="26586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188-971B-45FA-AAE8-E6FE7AE9E110}" type="slidenum">
              <a:rPr lang="pl-PL" smtClean="0">
                <a:solidFill>
                  <a:schemeClr val="tx1"/>
                </a:solidFill>
              </a:rPr>
              <a:t>9</a:t>
            </a:fld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33224" y="2159872"/>
            <a:ext cx="3849593" cy="264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zwrot 70% nakładów inwestycyjnych lub 2-letniego zatrudnienia brutto-brutto pracowników (wyższa kwota)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trwałość 3 lata</a:t>
            </a:r>
          </a:p>
          <a:p>
            <a:pPr marL="266700" indent="-26670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samorząd przyznaje ulgę w podatku    od nieruchomości </a:t>
            </a:r>
          </a:p>
        </p:txBody>
      </p:sp>
      <p:sp>
        <p:nvSpPr>
          <p:cNvPr id="11" name="Symbol zastępczy zawartości 3"/>
          <p:cNvSpPr txBox="1">
            <a:spLocks/>
          </p:cNvSpPr>
          <p:nvPr/>
        </p:nvSpPr>
        <p:spPr>
          <a:xfrm>
            <a:off x="5582817" y="2139117"/>
            <a:ext cx="4898917" cy="25852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nakłady inwestycyjne: </a:t>
            </a:r>
            <a:r>
              <a:rPr lang="pl-PL" sz="2000" b="1" dirty="0">
                <a:latin typeface="Arial Narrow" panose="020B0606020202030204" pitchFamily="34" charset="0"/>
              </a:rPr>
              <a:t>500.000 zł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koszty zatrudnienia (5 os. 3 lata): </a:t>
            </a:r>
            <a:r>
              <a:rPr lang="pl-PL" sz="2000" b="1" dirty="0">
                <a:latin typeface="Arial Narrow" panose="020B0606020202030204" pitchFamily="34" charset="0"/>
              </a:rPr>
              <a:t>430 128 zł</a:t>
            </a:r>
            <a:endParaRPr lang="pl-P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sz="2000" dirty="0">
                <a:latin typeface="Arial Narrow" panose="020B0606020202030204" pitchFamily="34" charset="0"/>
              </a:rPr>
              <a:t>3-letnia ulga w podatku od gruntu i podatku od nieruchomości </a:t>
            </a:r>
            <a:r>
              <a:rPr lang="pl-PL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47.640 zł</a:t>
            </a:r>
            <a:r>
              <a:rPr lang="pl-PL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000" dirty="0">
                <a:latin typeface="Arial Narrow" panose="020B0606020202030204" pitchFamily="34" charset="0"/>
              </a:rPr>
              <a:t>(wg maksymalnych stawek podatku)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p</a:t>
            </a:r>
            <a:r>
              <a:rPr lang="pl-PL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omoc regionalna (70% x 500.000) 350.000 zł</a:t>
            </a:r>
          </a:p>
          <a:p>
            <a:endParaRPr lang="pl-PL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2000" b="1" dirty="0">
              <a:latin typeface="Arial Narrow" panose="020B0606020202030204" pitchFamily="34" charset="0"/>
            </a:endParaRPr>
          </a:p>
          <a:p>
            <a:endParaRPr lang="pl-PL" sz="2000" dirty="0">
              <a:latin typeface="Arial Narrow" panose="020B0606020202030204" pitchFamily="34" charset="0"/>
            </a:endParaRPr>
          </a:p>
        </p:txBody>
      </p:sp>
      <p:sp>
        <p:nvSpPr>
          <p:cNvPr id="12" name="Symbol zastępczy zawartości 3"/>
          <p:cNvSpPr txBox="1">
            <a:spLocks/>
          </p:cNvSpPr>
          <p:nvPr/>
        </p:nvSpPr>
        <p:spPr bwMode="auto">
          <a:xfrm>
            <a:off x="1733223" y="4802472"/>
            <a:ext cx="4038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–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5AF1A"/>
              </a:buClr>
              <a:buChar char="»"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mble LtCn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l-PL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 </a:t>
            </a:r>
            <a:r>
              <a:rPr lang="pl-PL" kern="0" dirty="0">
                <a:solidFill>
                  <a:schemeClr val="tx1"/>
                </a:solidFill>
                <a:latin typeface="Arial Narrow" panose="020B0606020202030204" pitchFamily="34" charset="0"/>
              </a:rPr>
              <a:t>grunt: 5.000 m2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 </a:t>
            </a:r>
            <a:r>
              <a:rPr lang="pl-PL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pl-PL" kern="0" dirty="0">
                <a:solidFill>
                  <a:schemeClr val="tx1"/>
                </a:solidFill>
                <a:latin typeface="Arial Narrow" panose="020B0606020202030204" pitchFamily="34" charset="0"/>
              </a:rPr>
              <a:t>budynek: 500 m2</a:t>
            </a:r>
          </a:p>
          <a:p>
            <a:pPr>
              <a:spcBef>
                <a:spcPts val="600"/>
              </a:spcBef>
            </a:pPr>
            <a:endParaRPr lang="pl-PL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endParaRPr lang="pl-PL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ytuł 2"/>
          <p:cNvSpPr txBox="1">
            <a:spLocks/>
          </p:cNvSpPr>
          <p:nvPr/>
        </p:nvSpPr>
        <p:spPr>
          <a:xfrm>
            <a:off x="1879172" y="1255556"/>
            <a:ext cx="8229600" cy="610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Arial Narrow" panose="020B0606020202030204" pitchFamily="34" charset="0"/>
              </a:rPr>
              <a:t>mapa pomocy regionalnej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860550" y="5716861"/>
            <a:ext cx="8621182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bilans dla inwestora: 532.488 zł z 930.128 zł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Arial Narrow" panose="020B0606020202030204" pitchFamily="34" charset="0"/>
              </a:rPr>
              <a:t>wartość łącznej ulgi w całości wydatków: 42,75%</a:t>
            </a:r>
          </a:p>
        </p:txBody>
      </p:sp>
    </p:spTree>
    <p:extLst>
      <p:ext uri="{BB962C8B-B14F-4D97-AF65-F5344CB8AC3E}">
        <p14:creationId xmlns:p14="http://schemas.microsoft.com/office/powerpoint/2010/main" val="33918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3351</TotalTime>
  <Words>933</Words>
  <Application>Microsoft Office PowerPoint</Application>
  <PresentationFormat>Niestandardowy</PresentationFormat>
  <Paragraphs>292</Paragraphs>
  <Slides>21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Zajkowski</dc:creator>
  <cp:lastModifiedBy>Mariusz1 Rudzki</cp:lastModifiedBy>
  <cp:revision>42</cp:revision>
  <cp:lastPrinted>2015-11-02T20:15:37Z</cp:lastPrinted>
  <dcterms:created xsi:type="dcterms:W3CDTF">2015-11-02T17:09:29Z</dcterms:created>
  <dcterms:modified xsi:type="dcterms:W3CDTF">2017-03-17T07:09:29Z</dcterms:modified>
</cp:coreProperties>
</file>