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8" r:id="rId5"/>
    <p:sldId id="279" r:id="rId6"/>
    <p:sldId id="259" r:id="rId7"/>
    <p:sldId id="277" r:id="rId8"/>
    <p:sldId id="280" r:id="rId9"/>
    <p:sldId id="260" r:id="rId10"/>
    <p:sldId id="261" r:id="rId11"/>
    <p:sldId id="281" r:id="rId12"/>
    <p:sldId id="262" r:id="rId13"/>
    <p:sldId id="282" r:id="rId14"/>
    <p:sldId id="283" r:id="rId15"/>
    <p:sldId id="263" r:id="rId16"/>
    <p:sldId id="264" r:id="rId17"/>
    <p:sldId id="265" r:id="rId18"/>
    <p:sldId id="266" r:id="rId19"/>
    <p:sldId id="267" r:id="rId20"/>
    <p:sldId id="284" r:id="rId21"/>
    <p:sldId id="269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5" r:id="rId37"/>
    <p:sldId id="270" r:id="rId38"/>
    <p:sldId id="271" r:id="rId39"/>
    <p:sldId id="286" r:id="rId40"/>
    <p:sldId id="287" r:id="rId41"/>
    <p:sldId id="272" r:id="rId42"/>
    <p:sldId id="306" r:id="rId43"/>
    <p:sldId id="273" r:id="rId44"/>
    <p:sldId id="288" r:id="rId45"/>
    <p:sldId id="274" r:id="rId46"/>
    <p:sldId id="275" r:id="rId47"/>
    <p:sldId id="303" r:id="rId48"/>
    <p:sldId id="304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28" r:id="rId71"/>
    <p:sldId id="329" r:id="rId72"/>
    <p:sldId id="330" r:id="rId73"/>
    <p:sldId id="276" r:id="rId74"/>
    <p:sldId id="268" r:id="rId7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Styl z motywem 1 — Ak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9627-E2F0-4700-AF92-1E35851AFEAA}" type="datetimeFigureOut">
              <a:rPr lang="pl-PL" smtClean="0"/>
              <a:t>2017-01-16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C97F-0A9A-467F-9105-4EB7D67D0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51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9627-E2F0-4700-AF92-1E35851AFEAA}" type="datetimeFigureOut">
              <a:rPr lang="pl-PL" smtClean="0"/>
              <a:t>2017-01-16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C97F-0A9A-467F-9105-4EB7D67D0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315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9627-E2F0-4700-AF92-1E35851AFEAA}" type="datetimeFigureOut">
              <a:rPr lang="pl-PL" smtClean="0"/>
              <a:t>2017-01-16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C97F-0A9A-467F-9105-4EB7D67D067B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939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9627-E2F0-4700-AF92-1E35851AFEAA}" type="datetimeFigureOut">
              <a:rPr lang="pl-PL" smtClean="0"/>
              <a:t>2017-01-16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C97F-0A9A-467F-9105-4EB7D67D0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593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9627-E2F0-4700-AF92-1E35851AFEAA}" type="datetimeFigureOut">
              <a:rPr lang="pl-PL" smtClean="0"/>
              <a:t>2017-01-16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C97F-0A9A-467F-9105-4EB7D67D067B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551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9627-E2F0-4700-AF92-1E35851AFEAA}" type="datetimeFigureOut">
              <a:rPr lang="pl-PL" smtClean="0"/>
              <a:t>2017-01-16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C97F-0A9A-467F-9105-4EB7D67D0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231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9627-E2F0-4700-AF92-1E35851AFEAA}" type="datetimeFigureOut">
              <a:rPr lang="pl-PL" smtClean="0"/>
              <a:t>2017-01-16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C97F-0A9A-467F-9105-4EB7D67D0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214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9627-E2F0-4700-AF92-1E35851AFEAA}" type="datetimeFigureOut">
              <a:rPr lang="pl-PL" smtClean="0"/>
              <a:t>2017-01-16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C97F-0A9A-467F-9105-4EB7D67D0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721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8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9627-E2F0-4700-AF92-1E35851AFEAA}" type="datetimeFigureOut">
              <a:rPr lang="pl-PL" smtClean="0"/>
              <a:t>2017-01-16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C97F-0A9A-467F-9105-4EB7D67D0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705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9627-E2F0-4700-AF92-1E35851AFEAA}" type="datetimeFigureOut">
              <a:rPr lang="pl-PL" smtClean="0"/>
              <a:t>2017-01-16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C97F-0A9A-467F-9105-4EB7D67D0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771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9627-E2F0-4700-AF92-1E35851AFEAA}" type="datetimeFigureOut">
              <a:rPr lang="pl-PL" smtClean="0"/>
              <a:t>2017-01-16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C97F-0A9A-467F-9105-4EB7D67D0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639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9627-E2F0-4700-AF92-1E35851AFEAA}" type="datetimeFigureOut">
              <a:rPr lang="pl-PL" smtClean="0"/>
              <a:t>2017-01-16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C97F-0A9A-467F-9105-4EB7D67D0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484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9627-E2F0-4700-AF92-1E35851AFEAA}" type="datetimeFigureOut">
              <a:rPr lang="pl-PL" smtClean="0"/>
              <a:t>2017-01-16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C97F-0A9A-467F-9105-4EB7D67D0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052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9627-E2F0-4700-AF92-1E35851AFEAA}" type="datetimeFigureOut">
              <a:rPr lang="pl-PL" smtClean="0"/>
              <a:t>2017-01-16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C97F-0A9A-467F-9105-4EB7D67D0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190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9627-E2F0-4700-AF92-1E35851AFEAA}" type="datetimeFigureOut">
              <a:rPr lang="pl-PL" smtClean="0"/>
              <a:t>2017-01-16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C97F-0A9A-467F-9105-4EB7D67D0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132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69627-E2F0-4700-AF92-1E35851AFEAA}" type="datetimeFigureOut">
              <a:rPr lang="pl-PL" smtClean="0"/>
              <a:t>2017-01-16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C97F-0A9A-467F-9105-4EB7D67D0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602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69627-E2F0-4700-AF92-1E35851AFEAA}" type="datetimeFigureOut">
              <a:rPr lang="pl-PL" smtClean="0"/>
              <a:t>2017-01-16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573C97F-0A9A-467F-9105-4EB7D67D067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7984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x.pl/#/dokument/16794608#art(21)ust(1)" TargetMode="External"/><Relationship Id="rId2" Type="http://schemas.openxmlformats.org/officeDocument/2006/relationships/hyperlink" Target="https://sip.lex.pl/#/dokument/16794608#art(22)ust(1)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x.pl/#/dokument/16794608/2017-01-01#art(26)ust(1(f))" TargetMode="External"/><Relationship Id="rId2" Type="http://schemas.openxmlformats.org/officeDocument/2006/relationships/hyperlink" Target="https://sip.lex.pl/#/dokument/16794608/2017-01-01#art(21)ust(3)pkt(4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p.lex.pl/#/dokument/16794608#art(21)ust(1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dokument/16794608#art(16)ust(1)pkt(8(c))lit(c)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dokument/521889323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dokument/18344048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Podatki 2017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sz="3200" dirty="0"/>
              <a:t>Zmiany, zmiany, zmiany…</a:t>
            </a:r>
          </a:p>
          <a:p>
            <a:endParaRPr lang="pl-PL" dirty="0"/>
          </a:p>
          <a:p>
            <a:r>
              <a:rPr lang="pl-PL" sz="1800" dirty="0"/>
              <a:t>Dariusz M. Malinowski – doradca podatkowy</a:t>
            </a:r>
          </a:p>
        </p:txBody>
      </p:sp>
    </p:spTree>
    <p:extLst>
      <p:ext uri="{BB962C8B-B14F-4D97-AF65-F5344CB8AC3E}">
        <p14:creationId xmlns:p14="http://schemas.microsoft.com/office/powerpoint/2010/main" val="555281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Ceny transferowe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Zgodnie z ustawą z dnia 9 października 2015 r. o zmianie ustawy o podatku dochodowym od osób fizycznych, ustawy o podatku dochodowym od osób prawnych oraz niektórych innych ustaw (Dz.U. z 2015 r. poz. 1932), w ustawie z dnia 15 lutego 1992 r. o podatku dochodowym od osób prawnych (Dz.U. z 2014 r. poz. 851, z </a:t>
            </a:r>
            <a:r>
              <a:rPr lang="pl-PL" dirty="0" err="1"/>
              <a:t>późn</a:t>
            </a:r>
            <a:r>
              <a:rPr lang="pl-PL" dirty="0"/>
              <a:t>. zm.), od 1 stycznia 2017 r., zostaną wprowadzone zmiany w zakresie dokumentowania transakcji pomiędzy podmiotami powiązanymi. Analogiczne zmiany zostaną wprowadzone również w art. </a:t>
            </a:r>
            <a:r>
              <a:rPr lang="pl-PL" b="1" dirty="0"/>
              <a:t>25a</a:t>
            </a:r>
            <a:r>
              <a:rPr lang="pl-PL" dirty="0"/>
              <a:t> ustawy z dnia 26 lipca 1991 r. o podatku dochodowym d osób fizycznych (Dz. U. z 2012 r. poz. 361, z </a:t>
            </a:r>
            <a:r>
              <a:rPr lang="pl-PL" dirty="0" err="1"/>
              <a:t>późn</a:t>
            </a:r>
            <a:r>
              <a:rPr lang="pl-PL" dirty="0"/>
              <a:t>. zm.), w odniesieniu do podatników prowadzących pozarolniczą działalność gospodarczą lub działy specjalne produkcji rolnej, </a:t>
            </a:r>
            <a:r>
              <a:rPr lang="pl-PL" b="1" dirty="0"/>
              <a:t>którzy w roku podatkowym oraz w roku poprzedzającym rok podatkowy prowadzą i prowadzili księgi rachunkowe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3636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Przepisy międzynarodowe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zakresie dokumentacji transakcji pomiędzy podmiotami powiązanymi, państwa członkowskie UE przyjęły zobowiązanie polityczne do wdrażania wspólnego podejścia w zakresie wymogów związanych z tą dokumentacją. Propozycja takiego wspólnego podejścia znalazła wyraz w Kodeksie postępowania w zakresie dokumentacji transakcji pomiędzy podmiotami powiązanymi w Unii Europejskiej, który został ogłoszony w Rezolucji Rady i przedstawicieli rządów Państw Członkowskich zebranych w Radzie (Dz. U. UE C z dnia 27 czerwca 2006 r.). W preambule Rezolucji, stwierdzono, iż dokumentacja cen transakcyjnych w Unii Europejskiej musi być postrzegana w ramach Wytycznych Organizacji Współpracy Gospodarczej i Rozwoju (OECD) dotyczących Cen Transakcyjnych. We wrześniu 2014 r. OECD opublikowało nowe wytyczne w zakresie dokumentacji. </a:t>
            </a:r>
          </a:p>
        </p:txBody>
      </p:sp>
    </p:spTree>
    <p:extLst>
      <p:ext uri="{BB962C8B-B14F-4D97-AF65-F5344CB8AC3E}">
        <p14:creationId xmlns:p14="http://schemas.microsoft.com/office/powerpoint/2010/main" val="206273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Nowy art. 9a CIT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1/ przekroczenie limitu przychodów lub kosztów – 2 000 000 euro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oraz</a:t>
            </a:r>
          </a:p>
          <a:p>
            <a:pPr marL="0" indent="0">
              <a:buNone/>
            </a:pPr>
            <a:r>
              <a:rPr lang="pl-PL" dirty="0"/>
              <a:t>2/</a:t>
            </a:r>
          </a:p>
          <a:p>
            <a:pPr marL="0" indent="0">
              <a:buNone/>
            </a:pPr>
            <a:r>
              <a:rPr lang="pl-PL" dirty="0"/>
              <a:t>a/dokonanie transakcji o istotnym znaczeniu z podmiotem powiązanym</a:t>
            </a:r>
          </a:p>
          <a:p>
            <a:pPr marL="0" indent="0">
              <a:buNone/>
            </a:pPr>
            <a:r>
              <a:rPr lang="pl-PL" dirty="0"/>
              <a:t>lub</a:t>
            </a:r>
          </a:p>
          <a:p>
            <a:pPr marL="0" indent="0">
              <a:buNone/>
            </a:pPr>
            <a:r>
              <a:rPr lang="pl-PL" dirty="0"/>
              <a:t>b/ujęcie innych zdarzeń ustalonych z podmiotem powiązanym lub przez niego narzuconych o istotnym znaczeniu dla dochodu lub straty</a:t>
            </a:r>
          </a:p>
        </p:txBody>
      </p:sp>
    </p:spTree>
    <p:extLst>
      <p:ext uri="{BB962C8B-B14F-4D97-AF65-F5344CB8AC3E}">
        <p14:creationId xmlns:p14="http://schemas.microsoft.com/office/powerpoint/2010/main" val="108381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Uwaga!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b="1" dirty="0"/>
              <a:t>Podatnik będzie zobowiązany do posiadania pierwszych dokumentacji podatkowych sporządzanych na podstawie nowych przepisów oraz do wykonywania nowych obowiązków sprawozdawczych z tym związanych w roku podatkowym 2018 (do dochodu osiągniętego w roku podatkowym 2017).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222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042160" y="374904"/>
            <a:ext cx="8153400" cy="7680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ts val="3264"/>
              </a:lnSpc>
            </a:pPr>
            <a:r>
              <a:rPr lang="pl" sz="2900" b="1">
                <a:latin typeface="Calibri"/>
              </a:rPr>
              <a:t>Nowe zasady sporządzania szczególnej</a:t>
            </a:r>
          </a:p>
          <a:p>
            <a:pPr algn="ctr">
              <a:lnSpc>
                <a:spcPts val="3264"/>
              </a:lnSpc>
            </a:pPr>
            <a:r>
              <a:rPr lang="pl" sz="2900" b="1">
                <a:latin typeface="Calibri"/>
              </a:rPr>
              <a:t>dokumentacji podatkowej</a:t>
            </a:r>
          </a:p>
        </p:txBody>
      </p:sp>
      <p:sp>
        <p:nvSpPr>
          <p:cNvPr id="3" name="Prostokąt 2"/>
          <p:cNvSpPr/>
          <p:nvPr/>
        </p:nvSpPr>
        <p:spPr>
          <a:xfrm>
            <a:off x="2042160" y="1487424"/>
            <a:ext cx="8153400" cy="40325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>
              <a:lnSpc>
                <a:spcPts val="2472"/>
              </a:lnSpc>
            </a:pPr>
            <a:r>
              <a:rPr lang="pl" sz="2000" b="1" dirty="0">
                <a:latin typeface="Calibri"/>
              </a:rPr>
              <a:t>Najistotniejsze zmiany od 1 stycznia 2017 r. w stosunku do dotychczasowych zasad sporządzania szczególnej dokumentacji podatkowej (znowelizowane przepisy art. 9a u.p.d.o.p. i art. 25a u.p.d.o.f.):</a:t>
            </a:r>
          </a:p>
          <a:p>
            <a:pPr marL="1231900" algn="just"/>
            <a:r>
              <a:rPr lang="pl" sz="450" spc="1600" dirty="0">
                <a:latin typeface="Garamond"/>
              </a:rPr>
              <a:t>I    •    •    a|a/aa|a    |a</a:t>
            </a:r>
          </a:p>
          <a:p>
            <a:pPr marL="368300" indent="-368300" algn="just">
              <a:lnSpc>
                <a:spcPts val="2496"/>
              </a:lnSpc>
              <a:spcAft>
                <a:spcPts val="630"/>
              </a:spcAft>
            </a:pPr>
            <a:r>
              <a:rPr lang="pl" dirty="0">
                <a:latin typeface="Calibri"/>
              </a:rPr>
              <a:t>•    wprowadzenie nowej możliwości żądania przez organy sporządzenia dokumentacji dla transakcji (innych zdarzeń), których wartość nie przekracza progów wartościowych, w przypadku prawdopodobieństwa </a:t>
            </a:r>
            <a:r>
              <a:rPr lang="pl" b="1" dirty="0">
                <a:latin typeface="Calibri"/>
              </a:rPr>
              <a:t>zaniżenia ich wartości </a:t>
            </a:r>
            <a:r>
              <a:rPr lang="pl" dirty="0">
                <a:latin typeface="Calibri"/>
              </a:rPr>
              <a:t>w celu uniknięcia obowiązku sporządzenia dokumentacji podatkowej</a:t>
            </a:r>
          </a:p>
          <a:p>
            <a:pPr marL="368300" indent="-368300" algn="just">
              <a:lnSpc>
                <a:spcPts val="2496"/>
              </a:lnSpc>
            </a:pPr>
            <a:r>
              <a:rPr lang="pl" dirty="0">
                <a:latin typeface="Calibri"/>
              </a:rPr>
              <a:t>•</a:t>
            </a:r>
            <a:r>
              <a:rPr lang="pl" b="1" dirty="0">
                <a:latin typeface="Calibri"/>
              </a:rPr>
              <a:t>    zróżnicowanie zakresu i rodzaju danych </a:t>
            </a:r>
            <a:r>
              <a:rPr lang="pl" dirty="0">
                <a:latin typeface="Calibri"/>
              </a:rPr>
              <a:t>obejmowanych szczególną dokumentacją podatkową od wysokości przychodów lub kosztów bilansowych podatnika (dotychczas treść obligatoryjnych elementów dokumentacji była identyczna dla wszystkich podatników)</a:t>
            </a:r>
          </a:p>
        </p:txBody>
      </p:sp>
      <p:sp>
        <p:nvSpPr>
          <p:cNvPr id="4" name="Prostokąt 3"/>
          <p:cNvSpPr/>
          <p:nvPr/>
        </p:nvSpPr>
        <p:spPr>
          <a:xfrm>
            <a:off x="2109216" y="6391656"/>
            <a:ext cx="2788920" cy="2438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r>
              <a:rPr lang="pl" sz="1300">
                <a:solidFill>
                  <a:srgbClr val="5A829F"/>
                </a:solidFill>
                <a:latin typeface="Calibri"/>
              </a:rPr>
              <a:t>5* </a:t>
            </a:r>
            <a:r>
              <a:rPr lang="pl" sz="1300">
                <a:solidFill>
                  <a:srgbClr val="7B7B7E"/>
                </a:solidFill>
                <a:latin typeface="Calibri"/>
              </a:rPr>
              <a:t>Wolters Kluwer Szkolenia </a:t>
            </a:r>
            <a:r>
              <a:rPr lang="pl" sz="1300">
                <a:solidFill>
                  <a:srgbClr val="8BBA35"/>
                </a:solidFill>
                <a:latin typeface="Calibri"/>
              </a:rPr>
              <a:t>online</a:t>
            </a:r>
          </a:p>
        </p:txBody>
      </p:sp>
      <p:sp>
        <p:nvSpPr>
          <p:cNvPr id="5" name="Prostokąt 4"/>
          <p:cNvSpPr/>
          <p:nvPr/>
        </p:nvSpPr>
        <p:spPr>
          <a:xfrm>
            <a:off x="9957816" y="6419088"/>
            <a:ext cx="249936" cy="1859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r>
              <a:rPr lang="pl" sz="1700">
                <a:solidFill>
                  <a:srgbClr val="7B7B7E"/>
                </a:solidFill>
                <a:latin typeface="Calibri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7479590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Transakcje o istotnym znaczeniu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1/ </a:t>
            </a:r>
            <a:r>
              <a:rPr lang="pl-PL" dirty="0">
                <a:solidFill>
                  <a:srgbClr val="C00000"/>
                </a:solidFill>
              </a:rPr>
              <a:t>50 000 euro </a:t>
            </a:r>
            <a:r>
              <a:rPr lang="pl-PL" dirty="0"/>
              <a:t>dla podatników w przedziale p(k) </a:t>
            </a:r>
          </a:p>
          <a:p>
            <a:pPr marL="0" indent="0">
              <a:buNone/>
            </a:pPr>
            <a:r>
              <a:rPr lang="pl-PL" dirty="0"/>
              <a:t>2 000 000 – 20 000 000, przy czym za każdy 1 mln ponad 2 limit wzrasta o </a:t>
            </a:r>
            <a:r>
              <a:rPr lang="pl-PL" dirty="0">
                <a:solidFill>
                  <a:srgbClr val="0070C0"/>
                </a:solidFill>
              </a:rPr>
              <a:t>5 000 euro</a:t>
            </a:r>
            <a:r>
              <a:rPr lang="pl-PL" dirty="0"/>
              <a:t>, np. podatnik o przychodzie 9 000 000 euro będzie miał limit 50 000 + 35 000 = 85 000 (skąd taki wynik? 9-2=7; 7x5=35) 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2/ przedział 20 000 001 – 100 000 000 – </a:t>
            </a:r>
            <a:r>
              <a:rPr lang="pl-PL" dirty="0">
                <a:solidFill>
                  <a:srgbClr val="C00000"/>
                </a:solidFill>
              </a:rPr>
              <a:t>140 000 euro </a:t>
            </a:r>
            <a:r>
              <a:rPr lang="pl-PL" dirty="0"/>
              <a:t>wzrastające o </a:t>
            </a:r>
          </a:p>
          <a:p>
            <a:pPr marL="0" indent="0">
              <a:buNone/>
            </a:pPr>
            <a:r>
              <a:rPr lang="pl-PL" dirty="0">
                <a:solidFill>
                  <a:srgbClr val="0070C0"/>
                </a:solidFill>
              </a:rPr>
              <a:t>45 000 euro </a:t>
            </a:r>
            <a:r>
              <a:rPr lang="pl-PL" dirty="0"/>
              <a:t>za każde 10 mln ponad 20. Przykład: przychód 54 000 000 euro -140 000 + 135 000 = 275 000 (3x45=135)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3/ ponad 100 000 000 – zdarzenie jednego rodzaju o wartości 500 000 euro i wyższej</a:t>
            </a:r>
          </a:p>
        </p:txBody>
      </p:sp>
    </p:spTree>
    <p:extLst>
      <p:ext uri="{BB962C8B-B14F-4D97-AF65-F5344CB8AC3E}">
        <p14:creationId xmlns:p14="http://schemas.microsoft.com/office/powerpoint/2010/main" val="95204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transakcje o istotnym znaczeniu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/>
              <a:t>Spółki osobowe o łącznej wartości wkładów ponad 50 000 euro</a:t>
            </a:r>
          </a:p>
          <a:p>
            <a:pPr>
              <a:buFontTx/>
              <a:buChar char="-"/>
            </a:pPr>
            <a:r>
              <a:rPr lang="pl-PL" dirty="0"/>
              <a:t>Wspólne przedsięwzięcia o wartości ponad 50 000 euro</a:t>
            </a:r>
          </a:p>
          <a:p>
            <a:pPr>
              <a:buFontTx/>
              <a:buChar char="-"/>
            </a:pPr>
            <a:r>
              <a:rPr lang="pl-PL" dirty="0"/>
              <a:t>Raje podatkowe – 20 000 euro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 marL="0" indent="0">
              <a:buNone/>
            </a:pPr>
            <a:r>
              <a:rPr lang="pl-PL" dirty="0"/>
              <a:t>Dokumentacja za rok, w którym przekroczono limity, także gdy jest to rok rozpoczęcia działalności oraz </a:t>
            </a:r>
            <a:r>
              <a:rPr lang="pl-PL" dirty="0">
                <a:solidFill>
                  <a:srgbClr val="0070C0"/>
                </a:solidFill>
              </a:rPr>
              <a:t>rok następny.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308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Treść dokumentacji określona </a:t>
            </a:r>
            <a:br>
              <a:rPr lang="pl-PL" sz="4000" dirty="0"/>
            </a:br>
            <a:r>
              <a:rPr lang="pl-PL" sz="4000" dirty="0"/>
              <a:t>w ustawie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Najważniejsze elementy:</a:t>
            </a:r>
          </a:p>
          <a:p>
            <a:pPr>
              <a:buFontTx/>
              <a:buChar char="-"/>
            </a:pPr>
            <a:r>
              <a:rPr lang="pl-PL" dirty="0"/>
              <a:t>Rodzaj i przedmiot transakcji</a:t>
            </a:r>
          </a:p>
          <a:p>
            <a:pPr>
              <a:buFontTx/>
              <a:buChar char="-"/>
            </a:pPr>
            <a:r>
              <a:rPr lang="pl-PL" dirty="0"/>
              <a:t>Dane finansowe ( w tym przepływy)</a:t>
            </a:r>
          </a:p>
          <a:p>
            <a:pPr>
              <a:buFontTx/>
              <a:buChar char="-"/>
            </a:pPr>
            <a:r>
              <a:rPr lang="pl-PL" dirty="0"/>
              <a:t>Dane podmiotów</a:t>
            </a:r>
          </a:p>
          <a:p>
            <a:pPr>
              <a:buFontTx/>
              <a:buChar char="-"/>
            </a:pPr>
            <a:r>
              <a:rPr lang="pl-PL" dirty="0"/>
              <a:t>Opis przebiegu transakcji i zdarzeń, w tym funkcja podatnika</a:t>
            </a:r>
          </a:p>
          <a:p>
            <a:pPr>
              <a:buFontTx/>
              <a:buChar char="-"/>
            </a:pPr>
            <a:r>
              <a:rPr lang="pl-PL" dirty="0"/>
              <a:t>Metoda i sposób kalkulacji dochodu lub straty</a:t>
            </a:r>
          </a:p>
          <a:p>
            <a:pPr>
              <a:buFontTx/>
              <a:buChar char="-"/>
            </a:pPr>
            <a:r>
              <a:rPr lang="pl-PL" dirty="0"/>
              <a:t>Dla podmiotów osiągających limit przychodów/kosztów 10 000 000 także analiza </a:t>
            </a:r>
            <a:r>
              <a:rPr lang="pl-PL" i="1" dirty="0" err="1"/>
              <a:t>benchmarkowa</a:t>
            </a:r>
            <a:r>
              <a:rPr lang="pl-PL" dirty="0"/>
              <a:t> (porównawcza z pomiotem niezależnym)</a:t>
            </a:r>
          </a:p>
        </p:txBody>
      </p:sp>
    </p:spTree>
    <p:extLst>
      <p:ext uri="{BB962C8B-B14F-4D97-AF65-F5344CB8AC3E}">
        <p14:creationId xmlns:p14="http://schemas.microsoft.com/office/powerpoint/2010/main" val="155420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dirty="0"/>
              <a:t>Przy osobach prawnych będących wspólnikami spółek osobowych także sprawozdania osób prawnych</a:t>
            </a:r>
          </a:p>
          <a:p>
            <a:pPr>
              <a:buFontTx/>
              <a:buChar char="-"/>
            </a:pPr>
            <a:r>
              <a:rPr lang="pl-PL" dirty="0"/>
              <a:t>W spółkach osobowych pełna informacja o takiej spółce</a:t>
            </a:r>
          </a:p>
          <a:p>
            <a:pPr>
              <a:buFontTx/>
              <a:buChar char="-"/>
            </a:pPr>
            <a:r>
              <a:rPr lang="pl-PL" dirty="0"/>
              <a:t>Dokumenty źródłowe</a:t>
            </a:r>
          </a:p>
          <a:p>
            <a:pPr>
              <a:buFontTx/>
              <a:buChar char="-"/>
            </a:pPr>
            <a:r>
              <a:rPr lang="pl-PL" dirty="0"/>
              <a:t>Dla dużych – szczegółowa informacja o grupie podmiotów powiązanych, jeżeli na podatnika przypada co najmniej 20 000 000 euro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r>
              <a:rPr lang="pl-PL" dirty="0"/>
              <a:t>Uproszczona dokumentacja dla podatników, którzy uzyskali decyzję w trybie art. 20a i nast. Ordynacji podatkowej.</a:t>
            </a:r>
          </a:p>
        </p:txBody>
      </p:sp>
    </p:spTree>
    <p:extLst>
      <p:ext uri="{BB962C8B-B14F-4D97-AF65-F5344CB8AC3E}">
        <p14:creationId xmlns:p14="http://schemas.microsoft.com/office/powerpoint/2010/main" val="174092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wymogi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/>
              <a:t>Kurs euro – z ostatniego dnia roku </a:t>
            </a:r>
            <a:r>
              <a:rPr lang="pl-PL" u="sng" dirty="0">
                <a:solidFill>
                  <a:srgbClr val="FF0000"/>
                </a:solidFill>
              </a:rPr>
              <a:t>poprzedzającego</a:t>
            </a:r>
            <a:r>
              <a:rPr lang="pl-PL" dirty="0"/>
              <a:t> rok, którego dotyczy dokumentacja.</a:t>
            </a:r>
          </a:p>
          <a:p>
            <a:pPr>
              <a:buFontTx/>
              <a:buChar char="-"/>
            </a:pPr>
            <a:r>
              <a:rPr lang="pl-PL" dirty="0"/>
              <a:t>Dokumentacja sporządzana będzie bez wezwania w terminie złożenia zeznania rocznego, ale dla organu tylko informacja. Uwaga, przekraczający w limitach 10 000 000 euro dołączać będą także uproszczone sprawozdanie z transakcji </a:t>
            </a:r>
          </a:p>
          <a:p>
            <a:pPr>
              <a:buFontTx/>
              <a:buChar char="-"/>
            </a:pPr>
            <a:r>
              <a:rPr lang="pl-PL" dirty="0"/>
              <a:t>Analiza porównawcza co 3 lata, chyba, że wystąpią okoliczności uzasadniające jej sporządzenie.</a:t>
            </a:r>
          </a:p>
          <a:p>
            <a:pPr>
              <a:buFontTx/>
              <a:buChar char="-"/>
            </a:pPr>
            <a:r>
              <a:rPr lang="pl-PL" dirty="0"/>
              <a:t>Obowiązki dotyczą zakładów zagranicznych położonych w Polsce oraz polskich podatników posiadających zakłady poza granicami RP.</a:t>
            </a:r>
          </a:p>
        </p:txBody>
      </p:sp>
    </p:spTree>
    <p:extLst>
      <p:ext uri="{BB962C8B-B14F-4D97-AF65-F5344CB8AC3E}">
        <p14:creationId xmlns:p14="http://schemas.microsoft.com/office/powerpoint/2010/main" val="283732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7200" dirty="0"/>
              <a:t>Podatki dochodowe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Regulacje wspólne dla CIT i PIT</a:t>
            </a:r>
          </a:p>
        </p:txBody>
      </p:sp>
    </p:spTree>
    <p:extLst>
      <p:ext uri="{BB962C8B-B14F-4D97-AF65-F5344CB8AC3E}">
        <p14:creationId xmlns:p14="http://schemas.microsoft.com/office/powerpoint/2010/main" val="338419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042160" y="374904"/>
            <a:ext cx="8159496" cy="7680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ts val="3264"/>
              </a:lnSpc>
            </a:pPr>
            <a:r>
              <a:rPr lang="pl" sz="2900" b="1">
                <a:latin typeface="Calibri"/>
              </a:rPr>
              <a:t>Nowe zasady sporządzania szczególnej</a:t>
            </a:r>
          </a:p>
          <a:p>
            <a:pPr algn="ctr">
              <a:lnSpc>
                <a:spcPts val="3264"/>
              </a:lnSpc>
            </a:pPr>
            <a:r>
              <a:rPr lang="pl" sz="2900" b="1">
                <a:latin typeface="Calibri"/>
              </a:rPr>
              <a:t>dokumentacji podatkowej</a:t>
            </a:r>
          </a:p>
        </p:txBody>
      </p:sp>
      <p:sp>
        <p:nvSpPr>
          <p:cNvPr id="3" name="Prostokąt 2"/>
          <p:cNvSpPr/>
          <p:nvPr/>
        </p:nvSpPr>
        <p:spPr>
          <a:xfrm>
            <a:off x="2042160" y="1487424"/>
            <a:ext cx="8159496" cy="43494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68300" indent="-368300" algn="just">
              <a:lnSpc>
                <a:spcPts val="2496"/>
              </a:lnSpc>
              <a:spcAft>
                <a:spcPts val="630"/>
              </a:spcAft>
            </a:pPr>
            <a:r>
              <a:rPr lang="pl" dirty="0">
                <a:latin typeface="Calibri"/>
              </a:rPr>
              <a:t>•    wprowadzenie </a:t>
            </a:r>
            <a:r>
              <a:rPr lang="pl" b="1" dirty="0">
                <a:latin typeface="Calibri"/>
              </a:rPr>
              <a:t>obowiązku składania oświadczenia o sporządzeniu szczególnej dokumentacji podatkowej </a:t>
            </a:r>
            <a:r>
              <a:rPr lang="pl" dirty="0">
                <a:latin typeface="Calibri"/>
              </a:rPr>
              <a:t>do dnia upływu terminu określonego dla złożenia rocznego zeznania podatkowego (dotychczas nie było takiego obowiązku)</a:t>
            </a:r>
          </a:p>
          <a:p>
            <a:pPr marL="368300" indent="-368300" algn="just">
              <a:lnSpc>
                <a:spcPts val="2496"/>
              </a:lnSpc>
            </a:pPr>
            <a:r>
              <a:rPr lang="pl" dirty="0">
                <a:latin typeface="Calibri"/>
              </a:rPr>
              <a:t>•    nałożenie na podatników notujących w danym roku podatkowym przychody lub koszty bilansowe przekraczające równowartość </a:t>
            </a:r>
            <a:r>
              <a:rPr lang="pl" b="1" dirty="0">
                <a:latin typeface="Calibri"/>
              </a:rPr>
              <a:t>10.000.000 euro </a:t>
            </a:r>
            <a:r>
              <a:rPr lang="pl" dirty="0">
                <a:latin typeface="Calibri"/>
              </a:rPr>
              <a:t>obowiązku dołączania do rocznego zeznania podatkowego (w postaci załącznika CIT-TP/ PIT-TP) uproszczonego sprawozdania w sprawie transakcji (innych zdarzeń) podlegających obowiązkowi sporządzania dokumentacji (dotychczas nie było takiego obowiązku)</a:t>
            </a:r>
          </a:p>
          <a:p>
            <a:pPr marL="368300" indent="-368300" algn="just">
              <a:lnSpc>
                <a:spcPts val="2496"/>
              </a:lnSpc>
            </a:pPr>
            <a:endParaRPr lang="pl" dirty="0">
              <a:latin typeface="Calibri"/>
            </a:endParaRPr>
          </a:p>
          <a:p>
            <a:pPr marL="368300" indent="-368300" algn="just">
              <a:lnSpc>
                <a:spcPts val="2496"/>
              </a:lnSpc>
            </a:pPr>
            <a:r>
              <a:rPr lang="pl" dirty="0">
                <a:latin typeface="Calibri"/>
              </a:rPr>
              <a:t>•    wprowadzenie obowiązku </a:t>
            </a:r>
            <a:r>
              <a:rPr lang="pl" b="1" dirty="0">
                <a:latin typeface="Calibri"/>
              </a:rPr>
              <a:t>okresowego przeglądu i aktualizacji sporządzonej dokumentacji </a:t>
            </a:r>
            <a:r>
              <a:rPr lang="pl" dirty="0">
                <a:latin typeface="Calibri"/>
              </a:rPr>
              <a:t>w odniesieniu do transakcji (innych zdarzeń) kontynuowanych w kolejnych latach podatkowych, nie rzadziej niż raz na rok, a w zakresie analizy porównawczej - zasadniczo nie rzadziej niż co 3 lata (dotychczas takiego obowiązku nie było)</a:t>
            </a:r>
          </a:p>
          <a:p>
            <a:pPr marL="368300" indent="-368300" algn="just">
              <a:lnSpc>
                <a:spcPts val="2496"/>
              </a:lnSpc>
            </a:pPr>
            <a:endParaRPr lang="pl" dirty="0">
              <a:latin typeface="Calibri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520034" y="6391656"/>
            <a:ext cx="2788920" cy="2438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endParaRPr lang="pl" sz="1300" dirty="0">
              <a:solidFill>
                <a:srgbClr val="8BBA35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8434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Pozostałe zmiany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/>
              <a:t>Opodatkowanie agio przy objęciu udziałów za wkład niepieniężny art. 12 ust. 1 pkt 7 CIT – odniesienie do wartości rynkowej wkładu, a nie wartości udziałów </a:t>
            </a:r>
          </a:p>
          <a:p>
            <a:pPr>
              <a:buFontTx/>
              <a:buChar char="-"/>
            </a:pPr>
            <a:r>
              <a:rPr lang="pl-PL" dirty="0"/>
              <a:t>Weryfikacja przez organy ekonomicznego uzasadnienia wymiany udziałów – art. 10 ust. 4 CIT i art. 24 ust. 19 i 20 PIT</a:t>
            </a:r>
          </a:p>
          <a:p>
            <a:pPr>
              <a:buFontTx/>
              <a:buChar char="-"/>
            </a:pPr>
            <a:r>
              <a:rPr lang="pl-PL" dirty="0"/>
              <a:t>Art. 16 ust. 1 pkt 8c – proporcjonalne odniesienie kosztów przy podziale spółki przed rozpoznaniem kosztu związanego z przychodem ze zbycia udziałów</a:t>
            </a:r>
          </a:p>
          <a:p>
            <a:pPr>
              <a:buFontTx/>
              <a:buChar char="-"/>
            </a:pPr>
            <a:r>
              <a:rPr lang="pl-PL" dirty="0"/>
              <a:t>Rozbudowa katalogu przychodów opodatkowanych CIT u źródła – art. 3 ust. 2 - 5</a:t>
            </a:r>
          </a:p>
        </p:txBody>
      </p:sp>
    </p:spTree>
    <p:extLst>
      <p:ext uri="{BB962C8B-B14F-4D97-AF65-F5344CB8AC3E}">
        <p14:creationId xmlns:p14="http://schemas.microsoft.com/office/powerpoint/2010/main" val="310040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063496" y="374904"/>
            <a:ext cx="8110728" cy="7802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spcAft>
                <a:spcPts val="630"/>
              </a:spcAft>
            </a:pPr>
            <a:r>
              <a:rPr lang="pl" sz="2900" b="1">
                <a:latin typeface="Calibri"/>
              </a:rPr>
              <a:t>Przychody nierezydentów uznawane za osiągane na</a:t>
            </a:r>
          </a:p>
          <a:p>
            <a:pPr algn="ctr"/>
            <a:r>
              <a:rPr lang="pl" sz="2900" b="1">
                <a:latin typeface="Calibri"/>
              </a:rPr>
              <a:t>terytorium Polski</a:t>
            </a:r>
          </a:p>
        </p:txBody>
      </p:sp>
      <p:sp>
        <p:nvSpPr>
          <p:cNvPr id="3" name="Prostokąt 2"/>
          <p:cNvSpPr/>
          <p:nvPr/>
        </p:nvSpPr>
        <p:spPr>
          <a:xfrm>
            <a:off x="2039112" y="1938528"/>
            <a:ext cx="8156448" cy="30571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68300" indent="-368300" algn="just">
              <a:spcAft>
                <a:spcPts val="1680"/>
              </a:spcAft>
            </a:pPr>
            <a:r>
              <a:rPr lang="pl" sz="2200" dirty="0">
                <a:latin typeface="Calibri"/>
              </a:rPr>
              <a:t>Stan prawny obowiązujący do </a:t>
            </a:r>
            <a:r>
              <a:rPr lang="pl" sz="2300" b="1" dirty="0">
                <a:latin typeface="Calibri"/>
              </a:rPr>
              <a:t>końca 2016 r.</a:t>
            </a:r>
            <a:r>
              <a:rPr lang="pl" sz="2200" dirty="0">
                <a:latin typeface="Calibri"/>
              </a:rPr>
              <a:t>:</a:t>
            </a:r>
          </a:p>
          <a:p>
            <a:pPr marL="368300" indent="-368300" algn="just">
              <a:lnSpc>
                <a:spcPts val="2472"/>
              </a:lnSpc>
              <a:spcAft>
                <a:spcPts val="1680"/>
              </a:spcAft>
            </a:pPr>
            <a:r>
              <a:rPr lang="pl" sz="2300" b="1" dirty="0">
                <a:latin typeface="Calibri"/>
              </a:rPr>
              <a:t>•    na gruncie CIT </a:t>
            </a:r>
            <a:r>
              <a:rPr lang="pl" sz="2200" dirty="0">
                <a:latin typeface="Calibri"/>
              </a:rPr>
              <a:t>- brak przykładowego katalogu przychodów uznawanych za osiągane przez zagranicznych podatników na terytorium Polski;</a:t>
            </a:r>
          </a:p>
          <a:p>
            <a:pPr marL="368300" indent="-368300" algn="just">
              <a:lnSpc>
                <a:spcPts val="2472"/>
              </a:lnSpc>
            </a:pPr>
            <a:r>
              <a:rPr lang="pl" sz="2300" b="1" dirty="0">
                <a:latin typeface="Calibri"/>
              </a:rPr>
              <a:t>•    na gruncie PIT </a:t>
            </a:r>
            <a:r>
              <a:rPr lang="pl" sz="2200" dirty="0">
                <a:latin typeface="Calibri"/>
              </a:rPr>
              <a:t>- istnienie począwszy od </a:t>
            </a:r>
            <a:r>
              <a:rPr lang="pl" sz="2300" b="1" dirty="0">
                <a:latin typeface="Calibri"/>
              </a:rPr>
              <a:t>1 stycznia 2007 r.</a:t>
            </a:r>
          </a:p>
          <a:p>
            <a:pPr marL="368300" algn="just">
              <a:lnSpc>
                <a:spcPts val="2472"/>
              </a:lnSpc>
            </a:pPr>
            <a:r>
              <a:rPr lang="pl" sz="2200" dirty="0">
                <a:latin typeface="Calibri"/>
              </a:rPr>
              <a:t>przykładowego katalogu przychodów uznawanych za osiągane przez zagranicznych podatników na terytorium Polski (art. 3 ust. 2b u.p.d.o.f.)</a:t>
            </a:r>
          </a:p>
        </p:txBody>
      </p:sp>
      <p:sp>
        <p:nvSpPr>
          <p:cNvPr id="4" name="Prostokąt 3"/>
          <p:cNvSpPr/>
          <p:nvPr/>
        </p:nvSpPr>
        <p:spPr>
          <a:xfrm>
            <a:off x="2109216" y="6391656"/>
            <a:ext cx="2788920" cy="2438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endParaRPr lang="pl" sz="1300" dirty="0">
              <a:solidFill>
                <a:srgbClr val="8BBA35"/>
              </a:solidFill>
              <a:latin typeface="Calibri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9957816" y="6419088"/>
            <a:ext cx="249936" cy="1859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endParaRPr lang="pl" sz="1700" dirty="0">
              <a:solidFill>
                <a:srgbClr val="7B7B7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8844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063496" y="374904"/>
            <a:ext cx="8110728" cy="7802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spcAft>
                <a:spcPts val="630"/>
              </a:spcAft>
            </a:pPr>
            <a:r>
              <a:rPr lang="pl" sz="2900" b="1">
                <a:latin typeface="Calibri"/>
              </a:rPr>
              <a:t>Przychody nierezydentów uznawane za osiągane na</a:t>
            </a:r>
          </a:p>
          <a:p>
            <a:pPr algn="ctr"/>
            <a:r>
              <a:rPr lang="pl" sz="2900" b="1">
                <a:latin typeface="Calibri"/>
              </a:rPr>
              <a:t>terytorium Polski</a:t>
            </a:r>
          </a:p>
        </p:txBody>
      </p:sp>
      <p:sp>
        <p:nvSpPr>
          <p:cNvPr id="3" name="Prostokąt 2"/>
          <p:cNvSpPr/>
          <p:nvPr/>
        </p:nvSpPr>
        <p:spPr>
          <a:xfrm>
            <a:off x="2042160" y="1533144"/>
            <a:ext cx="8156448" cy="27401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68300" indent="-368300">
              <a:spcAft>
                <a:spcPts val="1470"/>
              </a:spcAft>
            </a:pPr>
            <a:r>
              <a:rPr lang="pl" sz="2200">
                <a:latin typeface="Calibri"/>
              </a:rPr>
              <a:t>Stan prawny obowiązujący od </a:t>
            </a:r>
            <a:r>
              <a:rPr lang="pl" sz="2300" b="1">
                <a:latin typeface="Calibri"/>
              </a:rPr>
              <a:t>1 stycznia 2017 r.</a:t>
            </a:r>
            <a:r>
              <a:rPr lang="pl" sz="2200">
                <a:latin typeface="Calibri"/>
              </a:rPr>
              <a:t>:</a:t>
            </a:r>
          </a:p>
          <a:p>
            <a:pPr marL="368300" indent="-368300">
              <a:lnSpc>
                <a:spcPts val="2520"/>
              </a:lnSpc>
              <a:spcAft>
                <a:spcPts val="1470"/>
              </a:spcAft>
            </a:pPr>
            <a:r>
              <a:rPr lang="pl" sz="2300" b="1">
                <a:latin typeface="Calibri"/>
              </a:rPr>
              <a:t>• znaczne ujednolicenie regulacji w omawianym zakresie na gruncie CIT i PIT </a:t>
            </a:r>
            <a:r>
              <a:rPr lang="pl" sz="2200">
                <a:latin typeface="Calibri"/>
              </a:rPr>
              <a:t>poprzez:</a:t>
            </a:r>
          </a:p>
          <a:p>
            <a:pPr marL="749300" indent="-381000" algn="just">
              <a:lnSpc>
                <a:spcPts val="2496"/>
              </a:lnSpc>
              <a:spcAft>
                <a:spcPts val="1470"/>
              </a:spcAft>
            </a:pPr>
            <a:r>
              <a:rPr lang="pl" sz="2000">
                <a:latin typeface="Calibri"/>
              </a:rPr>
              <a:t>- wprowadzenie na gruncie CIT rozbudowanego przykładowego katalogu przychodów uznawanych za osiągane przez zagranicznych podatników na terytorium Polski (nowe przepisy art. 3 ust. 3-5 u.p.d.o.p.);</a:t>
            </a:r>
          </a:p>
        </p:txBody>
      </p:sp>
      <p:sp>
        <p:nvSpPr>
          <p:cNvPr id="4" name="Prostokąt 3"/>
          <p:cNvSpPr/>
          <p:nvPr/>
        </p:nvSpPr>
        <p:spPr>
          <a:xfrm>
            <a:off x="2395728" y="4617720"/>
            <a:ext cx="7790688" cy="12313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95732" indent="-381000" algn="just">
              <a:lnSpc>
                <a:spcPts val="2496"/>
              </a:lnSpc>
              <a:spcBef>
                <a:spcPts val="1470"/>
              </a:spcBef>
            </a:pPr>
            <a:r>
              <a:rPr lang="pl" sz="2000">
                <a:latin typeface="Calibri"/>
              </a:rPr>
              <a:t>- uzupełnienie istniejącego na gruncie PIT przykładowego katalogu przychodów uznawanych za osiągane przez zagranicznych podatników na terytorium Polski (nowe przepisy art. 3 ust. 2b-2d u.p.d.o.f.).</a:t>
            </a:r>
          </a:p>
        </p:txBody>
      </p:sp>
      <p:sp>
        <p:nvSpPr>
          <p:cNvPr id="5" name="Prostokąt 4"/>
          <p:cNvSpPr/>
          <p:nvPr/>
        </p:nvSpPr>
        <p:spPr>
          <a:xfrm>
            <a:off x="2109216" y="6391656"/>
            <a:ext cx="2788920" cy="2438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endParaRPr lang="pl" sz="1300" dirty="0">
              <a:solidFill>
                <a:srgbClr val="8BBA35"/>
              </a:solidFill>
              <a:latin typeface="Calibri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9957816" y="6419088"/>
            <a:ext cx="246888" cy="1828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endParaRPr lang="pl" sz="1700" dirty="0">
              <a:solidFill>
                <a:srgbClr val="7B7B7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4572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048256" y="374904"/>
            <a:ext cx="8153400" cy="762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spcAft>
                <a:spcPts val="630"/>
              </a:spcAft>
            </a:pPr>
            <a:r>
              <a:rPr lang="pl" sz="2900" b="1">
                <a:latin typeface="Calibri"/>
              </a:rPr>
              <a:t>Przychody nierezydentów uznawane za osiągane na</a:t>
            </a:r>
          </a:p>
          <a:p>
            <a:pPr algn="ctr"/>
            <a:r>
              <a:rPr lang="pl" sz="2900" b="1">
                <a:latin typeface="Calibri"/>
              </a:rPr>
              <a:t>terytorium Polski</a:t>
            </a:r>
          </a:p>
        </p:txBody>
      </p:sp>
      <p:sp>
        <p:nvSpPr>
          <p:cNvPr id="3" name="Prostokąt 2"/>
          <p:cNvSpPr/>
          <p:nvPr/>
        </p:nvSpPr>
        <p:spPr>
          <a:xfrm>
            <a:off x="2048256" y="1569720"/>
            <a:ext cx="8153400" cy="34777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>
              <a:lnSpc>
                <a:spcPts val="2472"/>
              </a:lnSpc>
              <a:spcAft>
                <a:spcPts val="2310"/>
              </a:spcAft>
            </a:pPr>
            <a:r>
              <a:rPr lang="pl" sz="2000" b="1">
                <a:latin typeface="Calibri"/>
              </a:rPr>
              <a:t>Po zmianie za dochody (przychody) osiągane na terytorium Polski przez zagranicznych podatników uważa się w szczególności dochody (przychody) z:</a:t>
            </a:r>
          </a:p>
          <a:p>
            <a:pPr marL="457200" indent="-457200" algn="just">
              <a:lnSpc>
                <a:spcPts val="2496"/>
              </a:lnSpc>
              <a:spcAft>
                <a:spcPts val="1050"/>
              </a:spcAft>
            </a:pPr>
            <a:r>
              <a:rPr lang="pl" sz="2000">
                <a:latin typeface="Calibri"/>
              </a:rPr>
              <a:t>1)    wszelkiego rodzaju działalności (działalności gospodarczej) prowadzonej na terytorium Polski, w tym poprzez położony na terytorium Polski zagraniczny zakład;</a:t>
            </a:r>
          </a:p>
          <a:p>
            <a:pPr marL="457200" indent="-457200" algn="just">
              <a:lnSpc>
                <a:spcPts val="2472"/>
              </a:lnSpc>
            </a:pPr>
            <a:r>
              <a:rPr lang="pl" sz="2000">
                <a:latin typeface="Calibri"/>
              </a:rPr>
              <a:t>2)    położonej na terytorium Polski nieruchomości lub praw do takiej nieruchomości, w tym ze zbycia jej w całości albo w części lub zbycia jakichkolwiek praw do takiej nieruchomości;</a:t>
            </a:r>
          </a:p>
        </p:txBody>
      </p:sp>
      <p:sp>
        <p:nvSpPr>
          <p:cNvPr id="4" name="Prostokąt 3"/>
          <p:cNvSpPr/>
          <p:nvPr/>
        </p:nvSpPr>
        <p:spPr>
          <a:xfrm>
            <a:off x="2109216" y="6391656"/>
            <a:ext cx="2788920" cy="2438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endParaRPr lang="pl" sz="1300" dirty="0">
              <a:solidFill>
                <a:srgbClr val="8BBA35"/>
              </a:solidFill>
              <a:latin typeface="Calibri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9957816" y="6419088"/>
            <a:ext cx="246888" cy="1828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endParaRPr lang="pl" sz="1700" dirty="0">
              <a:solidFill>
                <a:srgbClr val="7B7B7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74837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081784" y="393192"/>
            <a:ext cx="8077200" cy="3352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>
              <a:spcAft>
                <a:spcPts val="630"/>
              </a:spcAft>
            </a:pPr>
            <a:r>
              <a:rPr lang="pl" sz="2900" b="1">
                <a:latin typeface="Calibri"/>
              </a:rPr>
              <a:t>Przychody nierezydentów uznawane za osiągane na</a:t>
            </a:r>
          </a:p>
        </p:txBody>
      </p:sp>
      <p:sp>
        <p:nvSpPr>
          <p:cNvPr id="3" name="Prostokąt 2"/>
          <p:cNvSpPr/>
          <p:nvPr/>
        </p:nvSpPr>
        <p:spPr>
          <a:xfrm>
            <a:off x="4757928" y="807720"/>
            <a:ext cx="2706624" cy="32918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algn="ctr"/>
            <a:r>
              <a:rPr lang="pl" sz="2900" b="1">
                <a:latin typeface="Calibri"/>
              </a:rPr>
              <a:t>terytorium Polski</a:t>
            </a:r>
          </a:p>
        </p:txBody>
      </p:sp>
      <p:sp>
        <p:nvSpPr>
          <p:cNvPr id="4" name="Prostokąt 3"/>
          <p:cNvSpPr/>
          <p:nvPr/>
        </p:nvSpPr>
        <p:spPr>
          <a:xfrm>
            <a:off x="2066544" y="1569720"/>
            <a:ext cx="8116824" cy="8778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>
              <a:lnSpc>
                <a:spcPts val="2472"/>
              </a:lnSpc>
              <a:spcAft>
                <a:spcPts val="630"/>
              </a:spcAft>
            </a:pPr>
            <a:r>
              <a:rPr lang="pl" sz="2000" b="1">
                <a:latin typeface="Calibri"/>
              </a:rPr>
              <a:t>Po zmianie za dochody (przychody) osiągane na terytorium Polski przez zagranicznych podatników uważa się w szczególności dochody (przychody) z:</a:t>
            </a:r>
          </a:p>
        </p:txBody>
      </p:sp>
      <p:sp>
        <p:nvSpPr>
          <p:cNvPr id="5" name="Prostokąt 4"/>
          <p:cNvSpPr/>
          <p:nvPr/>
        </p:nvSpPr>
        <p:spPr>
          <a:xfrm>
            <a:off x="2063496" y="2694432"/>
            <a:ext cx="8113776" cy="14813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482600" algn="just">
              <a:lnSpc>
                <a:spcPts val="2496"/>
              </a:lnSpc>
              <a:spcAft>
                <a:spcPts val="210"/>
              </a:spcAft>
            </a:pPr>
            <a:r>
              <a:rPr lang="pl">
                <a:latin typeface="Calibri"/>
              </a:rPr>
              <a:t>3)    papierów wartościowych oraz pochodnych instrumentów finansowych niebędących papierami wartościowymi, dopuszczonych do publicznego obrotu na terytorium Polski w ramach regulowanego rynku giełdowego, w tym uzyskane ze zbycia tych papierów albo instrumentów oraz z realizacji praw z nich wynikających;</a:t>
            </a:r>
          </a:p>
        </p:txBody>
      </p:sp>
      <p:sp>
        <p:nvSpPr>
          <p:cNvPr id="6" name="Prostokąt 5"/>
          <p:cNvSpPr/>
          <p:nvPr/>
        </p:nvSpPr>
        <p:spPr>
          <a:xfrm>
            <a:off x="2057400" y="4358640"/>
            <a:ext cx="8119872" cy="17922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482600" algn="just">
              <a:lnSpc>
                <a:spcPts val="2496"/>
              </a:lnSpc>
            </a:pPr>
            <a:r>
              <a:rPr lang="pl">
                <a:latin typeface="Calibri"/>
              </a:rPr>
              <a:t>4)    tytułu przeniesienia własności udziałów (akcji) w spółce, ogółu praw i obowiązków w spółce niebędącej osobą prawną lub tytułów uczestnictwa w funduszu inwestycyjnym albo instytucji wspólnego inwestowania, w których co najmniej 50% wartości aktywów, bezpośrednio lub pośrednio, stanowią nieruchomości położone na terytorium Polski lub prawa do takich nieruchomości;</a:t>
            </a:r>
          </a:p>
        </p:txBody>
      </p:sp>
      <p:sp>
        <p:nvSpPr>
          <p:cNvPr id="7" name="Prostokąt 6"/>
          <p:cNvSpPr/>
          <p:nvPr/>
        </p:nvSpPr>
        <p:spPr>
          <a:xfrm>
            <a:off x="2389632" y="6449568"/>
            <a:ext cx="2487168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algn="r"/>
            <a:endParaRPr lang="pl" sz="1300" dirty="0">
              <a:solidFill>
                <a:srgbClr val="8BBA35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8612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042160" y="374904"/>
            <a:ext cx="8159496" cy="7620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spcAft>
                <a:spcPts val="630"/>
              </a:spcAft>
            </a:pPr>
            <a:r>
              <a:rPr lang="pl" sz="2900" b="1" dirty="0">
                <a:latin typeface="Calibri"/>
              </a:rPr>
              <a:t>c.d.</a:t>
            </a:r>
          </a:p>
        </p:txBody>
      </p:sp>
      <p:sp>
        <p:nvSpPr>
          <p:cNvPr id="3" name="Prostokąt 2"/>
          <p:cNvSpPr/>
          <p:nvPr/>
        </p:nvSpPr>
        <p:spPr>
          <a:xfrm>
            <a:off x="2042160" y="1569720"/>
            <a:ext cx="8159496" cy="35783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>
              <a:lnSpc>
                <a:spcPts val="2472"/>
              </a:lnSpc>
              <a:spcAft>
                <a:spcPts val="630"/>
              </a:spcAft>
            </a:pPr>
            <a:endParaRPr lang="pl" sz="2000" b="1" dirty="0">
              <a:latin typeface="Calibri"/>
            </a:endParaRPr>
          </a:p>
          <a:p>
            <a:pPr marL="482600" indent="-482600" algn="just">
              <a:lnSpc>
                <a:spcPts val="2496"/>
              </a:lnSpc>
            </a:pPr>
            <a:r>
              <a:rPr lang="pl" dirty="0">
                <a:latin typeface="Calibri"/>
              </a:rPr>
              <a:t>5) tytułu należności regulowanych, w tym stawianych do dyspozycji, wypłacanych lub potrącanych, przez osoby fizyczne, osoby prawne albo jednostki organizacyjne nieposiadające osobowości prawnej, mające miejsce zamieszkania, siedzibę lub zarząd na terytorium Polski, </a:t>
            </a:r>
            <a:r>
              <a:rPr lang="pl" b="1" dirty="0">
                <a:latin typeface="Calibri"/>
              </a:rPr>
              <a:t>niezależnie od miejsca zawarcia umowy i wykonania świadczenia</a:t>
            </a:r>
            <a:r>
              <a:rPr lang="pl" dirty="0">
                <a:latin typeface="Calibri"/>
              </a:rPr>
              <a:t>, jeżeli należności te zaliczają się do przychodów wymienionych w art. 21 ust. 1 i art. 22 ust. 1 u.p.d.o.p. oraz w art. 29 ust. 1 u.p.d.o.f. i równocześnie nie stanowią przychodów wskazanych powyżej w pkt 1-4 niniejszego wyliczenia.</a:t>
            </a:r>
          </a:p>
        </p:txBody>
      </p:sp>
      <p:sp>
        <p:nvSpPr>
          <p:cNvPr id="4" name="Prostokąt 3"/>
          <p:cNvSpPr/>
          <p:nvPr/>
        </p:nvSpPr>
        <p:spPr>
          <a:xfrm>
            <a:off x="2109216" y="6391656"/>
            <a:ext cx="2788920" cy="2438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endParaRPr lang="pl" sz="1300" dirty="0">
              <a:solidFill>
                <a:srgbClr val="8BBA35"/>
              </a:solidFill>
              <a:latin typeface="Calibri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9957816" y="6419088"/>
            <a:ext cx="252984" cy="18288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endParaRPr lang="pl" sz="1700" dirty="0">
              <a:solidFill>
                <a:srgbClr val="7B7B7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043397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063496" y="374904"/>
            <a:ext cx="8110728" cy="7802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spcAft>
                <a:spcPts val="630"/>
              </a:spcAft>
            </a:pPr>
            <a:r>
              <a:rPr lang="pl" sz="2900" b="1">
                <a:latin typeface="Calibri"/>
              </a:rPr>
              <a:t>Przychody nierezydentów uznawane za osiągane na</a:t>
            </a:r>
          </a:p>
          <a:p>
            <a:pPr algn="ctr"/>
            <a:r>
              <a:rPr lang="pl" sz="2900" b="1">
                <a:latin typeface="Calibri"/>
              </a:rPr>
              <a:t>terytorium Polski</a:t>
            </a:r>
          </a:p>
        </p:txBody>
      </p:sp>
      <p:sp>
        <p:nvSpPr>
          <p:cNvPr id="3" name="Prostokąt 2"/>
          <p:cNvSpPr/>
          <p:nvPr/>
        </p:nvSpPr>
        <p:spPr>
          <a:xfrm>
            <a:off x="2057400" y="1965960"/>
            <a:ext cx="8125968" cy="3733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>
              <a:lnSpc>
                <a:spcPts val="2496"/>
              </a:lnSpc>
            </a:pPr>
            <a:r>
              <a:rPr lang="pl" sz="2000">
                <a:latin typeface="Calibri"/>
              </a:rPr>
              <a:t>Rozciągnięcie pojęcia przychodów osiąganych na terytorium Polski na </a:t>
            </a:r>
            <a:r>
              <a:rPr lang="pl" sz="2000" b="1">
                <a:latin typeface="Calibri"/>
              </a:rPr>
              <a:t>należności regulowane na rzecz zagranicznych podatników przez polskie podmioty, niezależnie od miejsca zawarcia umowy i wykonania świadczenia </a:t>
            </a:r>
            <a:r>
              <a:rPr lang="pl" sz="2000">
                <a:latin typeface="Calibri"/>
              </a:rPr>
              <a:t>(pkt 5 powyższego wyliczenia), jest reakcją fiskusa na pojawiające się w orzecznictwie sądowym stanowisko, iż dla uznania przychodu za osiągnięty w Polsce nie jest wystarczające wypłacenie tego przychodu przez podmiot mający siedzibę w Polsce, lecz konieczne jest również, aby świadczenia (usługi) zagranicznego podatnika były faktycznie realizowane w Polsce bądź efekty tych świadczeń były wykorzystywane w Polsce (por. wyroki NSA z 2 czerwca 2011 r., II FSK 138/10; z dnia 4 lipca 2013 r., II FSK 2200/11; z 4 marca 2015 r., II FSK 333/13).</a:t>
            </a:r>
          </a:p>
        </p:txBody>
      </p:sp>
      <p:sp>
        <p:nvSpPr>
          <p:cNvPr id="4" name="Prostokąt 3"/>
          <p:cNvSpPr/>
          <p:nvPr/>
        </p:nvSpPr>
        <p:spPr>
          <a:xfrm>
            <a:off x="2389632" y="6449568"/>
            <a:ext cx="2487168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algn="r"/>
            <a:endParaRPr lang="pl" sz="1300" dirty="0">
              <a:solidFill>
                <a:srgbClr val="8BBA35"/>
              </a:solidFill>
              <a:latin typeface="Calibri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9957816" y="6419088"/>
            <a:ext cx="246888" cy="1859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endParaRPr lang="pl" sz="1700" dirty="0">
              <a:solidFill>
                <a:srgbClr val="7B7B7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55501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Chodzi tu o różnego rodzaju przysporzenia o charakterze biernym takie jak dywidendy wymienione w </a:t>
            </a:r>
            <a:r>
              <a:rPr lang="pl-PL" dirty="0">
                <a:hlinkClick r:id="rId2"/>
              </a:rPr>
              <a:t>art. 22 ust. 1</a:t>
            </a:r>
            <a:r>
              <a:rPr lang="pl-PL" dirty="0"/>
              <a:t> </a:t>
            </a:r>
            <a:r>
              <a:rPr lang="pl-PL" dirty="0" err="1"/>
              <a:t>u.p.d.o.p</a:t>
            </a:r>
            <a:r>
              <a:rPr lang="pl-PL" dirty="0"/>
              <a:t>., a także odsetki, należności licencyjne, know-how, czy też wynagrodzenie za usługi doradcze i inne opłaty za specjalistyczne usługi wyszczególnione w poszczególnych jednostkach redakcyjnych </a:t>
            </a:r>
            <a:r>
              <a:rPr lang="pl-PL" dirty="0">
                <a:hlinkClick r:id="rId3"/>
              </a:rPr>
              <a:t>art. 21 ust. 1</a:t>
            </a:r>
            <a:r>
              <a:rPr lang="pl-PL" dirty="0"/>
              <a:t> </a:t>
            </a:r>
            <a:r>
              <a:rPr lang="pl-PL" dirty="0" err="1"/>
              <a:t>u.p.d.o.p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799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9612" y="556592"/>
            <a:ext cx="8596668" cy="1320800"/>
          </a:xfrm>
        </p:spPr>
        <p:txBody>
          <a:bodyPr>
            <a:normAutofit/>
          </a:bodyPr>
          <a:lstStyle/>
          <a:p>
            <a:r>
              <a:rPr lang="pl-PL" sz="2800" dirty="0"/>
              <a:t>Warunki zwolnienia z podatku odsetek i należności licencyjnych wypłacanych za granicę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Ustawodawca zaproponował doprecyzowanie </a:t>
            </a:r>
            <a:r>
              <a:rPr lang="pl-PL" dirty="0">
                <a:hlinkClick r:id="rId2"/>
              </a:rPr>
              <a:t>art. 21 ust. 3 pkt 4</a:t>
            </a:r>
            <a:r>
              <a:rPr lang="pl-PL" dirty="0"/>
              <a:t> </a:t>
            </a:r>
            <a:r>
              <a:rPr lang="pl-PL" dirty="0" err="1"/>
              <a:t>u.p.d.o.p</a:t>
            </a:r>
            <a:r>
              <a:rPr lang="pl-PL" dirty="0"/>
              <a:t>. poprzez dopisanie, iż zwolnienie o którym mowa dotyczy sytuacji, gdy odbiorca należności jest jednocześnie ich „rzeczywistym właścicielem”.</a:t>
            </a:r>
          </a:p>
          <a:p>
            <a:r>
              <a:rPr lang="pl-PL" dirty="0"/>
              <a:t>Ponadto do </a:t>
            </a:r>
            <a:r>
              <a:rPr lang="pl-PL" dirty="0">
                <a:hlinkClick r:id="rId3"/>
              </a:rPr>
              <a:t>art. 26 ust. 1f</a:t>
            </a:r>
            <a:r>
              <a:rPr lang="pl-PL" dirty="0"/>
              <a:t> </a:t>
            </a:r>
            <a:r>
              <a:rPr lang="pl-PL" dirty="0" err="1"/>
              <a:t>u.p.d.o.p</a:t>
            </a:r>
            <a:r>
              <a:rPr lang="pl-PL" dirty="0"/>
              <a:t>. dopisano, iż oświadczenie, o którym mowa w tym przepisie (chodzi o pisemne oświadczenie o spełnieniu przesłanek warunkujących skorzystanie ze zwolnienia, które powinien uzyskać polski płatnik przed dokonaniem płatności za granicę) powinno także stwierdzać, iż spółka bądź zagraniczny zakład na rzecz których dokonywana jest płatność z tytułów określonych w </a:t>
            </a:r>
            <a:r>
              <a:rPr lang="pl-PL" dirty="0">
                <a:hlinkClick r:id="rId4"/>
              </a:rPr>
              <a:t>art. 21 ust. 1</a:t>
            </a:r>
            <a:r>
              <a:rPr lang="pl-PL" dirty="0"/>
              <a:t> </a:t>
            </a:r>
            <a:r>
              <a:rPr lang="pl-PL" dirty="0" err="1"/>
              <a:t>u.p.d.o.p</a:t>
            </a:r>
            <a:r>
              <a:rPr lang="pl-PL" dirty="0"/>
              <a:t>. jest ich rzeczywistym właścicielem.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98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dirty="0"/>
              <a:t>Obowiązek dokonywania płatności za pośrednictwem rachunku bankowego – zmiana art.22 ustawy o swobodzie działalności gospodarczej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366121"/>
              </p:ext>
            </p:extLst>
          </p:nvPr>
        </p:nvGraphicFramePr>
        <p:xfrm>
          <a:off x="838198" y="2538254"/>
          <a:ext cx="10624931" cy="292608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872979">
                  <a:extLst>
                    <a:ext uri="{9D8B030D-6E8A-4147-A177-3AD203B41FA5}">
                      <a16:colId xmlns:a16="http://schemas.microsoft.com/office/drawing/2014/main" val="1943516128"/>
                    </a:ext>
                  </a:extLst>
                </a:gridCol>
                <a:gridCol w="4751952">
                  <a:extLst>
                    <a:ext uri="{9D8B030D-6E8A-4147-A177-3AD203B41FA5}">
                      <a16:colId xmlns:a16="http://schemas.microsoft.com/office/drawing/2014/main" val="320761451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pl-PL" b="1" dirty="0"/>
                        <a:t>Do końca 2016 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b="1" dirty="0"/>
                        <a:t>Od 1 stycznia 2017 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4939332"/>
                  </a:ext>
                </a:extLst>
              </a:tr>
              <a:tr h="2560320">
                <a:tc>
                  <a:txBody>
                    <a:bodyPr/>
                    <a:lstStyle/>
                    <a:p>
                      <a:r>
                        <a:rPr lang="pl-PL" dirty="0"/>
                        <a:t> Obowiązek dokonywania transakcji za pośrednictwem rachunku bankowego istniał, jeżeli stronami transakcji byli przedsiębiorcy, a jednorazowa wartość transakcji przekraczała równowartość 15.000 euro.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Od dnia 1 stycznia 2017 r. obowiązek dokonywania transakcji za pośrednictwem rachunku bankowego istnieje, jeżeli stronami transakcji są przedsiębiorcy, a jednorazowa wartość transakcji przekracza równowartość 15.000 zł.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555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56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„Unicestwienie udziałów (akcji)” na potrzeby opodatkowania podziału spółek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>
                <a:hlinkClick r:id="rId2"/>
              </a:rPr>
              <a:t>Art. 16 ust. 1 pkt 8c lit c</a:t>
            </a:r>
            <a:r>
              <a:rPr lang="pl-PL" dirty="0"/>
              <a:t> </a:t>
            </a:r>
            <a:r>
              <a:rPr lang="pl-PL" dirty="0" err="1"/>
              <a:t>u.p.d.o.p</a:t>
            </a:r>
            <a:r>
              <a:rPr lang="pl-PL" dirty="0"/>
              <a:t>. określa w jakiej części (proporcji) poniesione przez wspólnika wydatki na nabycie (objęcie) udziałów lub akcji w spółce dzielonej, wspólnik powinien „przypisać” do udziałów lub akcji pierwotnej spółki pozostających w jego posiadaniu – już po dokonanym podziale spółki – a w jakiej do otrzymanych w następstwie dokonanego podziału, udziałów lub akcji spółki przejmującej (spółek przejmujących), w tym spółek nowo zawiązanych. </a:t>
            </a:r>
          </a:p>
          <a:p>
            <a:endParaRPr lang="pl-PL" dirty="0"/>
          </a:p>
          <a:p>
            <a:r>
              <a:rPr lang="pl-PL" dirty="0"/>
              <a:t>Dla celów obliczenia takiej proporcji należy ustalić w jakim stosunku pozostaje u tego wspólnika wartość nominalna unicestwianych udziałów w spółce dzielonej do wartości nominalnej udziałów przed podziałem. W tej części koszty nabycia udziałów spółki dzielonej stanowić będą koszt uzyskania przychodów przy zbyciu udziałów lub akcji spółki przejmującej majątek spółki dzielonej.</a:t>
            </a:r>
          </a:p>
        </p:txBody>
      </p:sp>
    </p:spTree>
    <p:extLst>
      <p:ext uri="{BB962C8B-B14F-4D97-AF65-F5344CB8AC3E}">
        <p14:creationId xmlns:p14="http://schemas.microsoft.com/office/powerpoint/2010/main" val="24564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art. 10 ust. 4 CIT, art. 24 ust. 19 i 20 PIT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(na przykładzie CIT) Przepisów ust. 2 pkt 1 oraz art. 12 ust. 4 pkt 12 i ust. 4d nie stosuje się w przypadkach, gdy głównym lub jednym z głównych celów połączenia spółek, podziału spółek lub wymiany udziałów jest uniknięcie lub uchylenie się od opodatkowania.</a:t>
            </a:r>
          </a:p>
        </p:txBody>
      </p:sp>
    </p:spTree>
    <p:extLst>
      <p:ext uri="{BB962C8B-B14F-4D97-AF65-F5344CB8AC3E}">
        <p14:creationId xmlns:p14="http://schemas.microsoft.com/office/powerpoint/2010/main" val="7342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WSA w Poznaniu – wyrok z dnia 16.03.2016, sygn. I SA/Po 1630/15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Wyrażona w art. 10 ust. 2 pkt 1 </a:t>
            </a:r>
            <a:r>
              <a:rPr lang="pl-PL" dirty="0" err="1"/>
              <a:t>u.p.d.o.p</a:t>
            </a:r>
            <a:r>
              <a:rPr lang="pl-PL" dirty="0"/>
              <a:t>. zasada, w myśl której połączenie spółek jest zasadniczo neutralne podatkowo, obwarowana jest wyjątkiem wyrażonym w art. 10 ust. 4 </a:t>
            </a:r>
            <a:r>
              <a:rPr lang="pl-PL" dirty="0" err="1"/>
              <a:t>u.p.d.o.p</a:t>
            </a:r>
            <a:r>
              <a:rPr lang="pl-PL" dirty="0"/>
              <a:t>., zgodnie z którym przepisów ust. 2 pkt 1 oraz art. 12 ust. 4 pkt 12 nie stosuje się w przypadkach, gdy połączenie lub podział spółek nie są przeprowadzane z uzasadnionych przyczyn ekonomicznych, lecz głównym bądź jednym z głównych celów takiej operacji jest uniknięcie lub uchylenie się od opodatkowania. W sytuacji, gdy do połączenia spółek dojdzie bez uzasadnionych przyczyn ekonomicznych, to na skutek wyłączenia zastosowania przepisu art. 10 ust. 2 pkt 1 ewentualna nadwyżka wartości otrzymanego przez spółkę przejmującą majątku ponad nominalną wartość udziałów przyznanych udziałowcom spółki przejmowanej stanowi dla spółki przejmującej dochód podlegający opodatkowaniu - zgodnie z art. 10 ust. 4 - na zasadach ogólnych.</a:t>
            </a:r>
          </a:p>
        </p:txBody>
      </p:sp>
    </p:spTree>
    <p:extLst>
      <p:ext uri="{BB962C8B-B14F-4D97-AF65-F5344CB8AC3E}">
        <p14:creationId xmlns:p14="http://schemas.microsoft.com/office/powerpoint/2010/main" val="153188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Wyrok TSUE z dnia 10 listopada 2011 r. </a:t>
            </a:r>
            <a:br>
              <a:rPr lang="pl-PL" dirty="0"/>
            </a:br>
            <a:r>
              <a:rPr lang="pl-PL" dirty="0"/>
              <a:t>C-126/10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Artykuł 11 ust. 1 lit. a) dyrektywy 90/434 w sprawie wspólnego systemu opodatkowania mającego zastosowanie w przypadku łączenia, podziałów, wnoszenia aktywów i wymiany udziałów, dotyczących spółek różnych państw członkowskich, należy interpretować w ten sposób, że w odniesieniu do operacji połączenia dwóch spółek należących do tej samej grupy okoliczność, iż przejmowana spółka nie prowadzi żadnej działalności, nie ma żadnych udziałów finansowych i przynosi spółce przejmującej jedynie straty w znacznej wysokości i spowodowane nieznanymi przyczynami, może uzasadniać domniemanie, że operacja nie została dokonana w "uzasadnionych celach gospodarczych" w rozumieniu tego przepisu, nawet jeżeli przynosi ona korzyści w zakresie kosztów strukturalnych grupy. Do sądu krajowego należy ustalenie, z uwzględnieniem całokształtu okoliczności rozpatrywanego sporu, czy w sporze tym występują czynniki uzasadniające domniemanie nadużyć podatkowych lub unikania opodatkowania w rozumieniu omawianego przepisu.</a:t>
            </a:r>
          </a:p>
        </p:txBody>
      </p:sp>
    </p:spTree>
    <p:extLst>
      <p:ext uri="{BB962C8B-B14F-4D97-AF65-F5344CB8AC3E}">
        <p14:creationId xmlns:p14="http://schemas.microsoft.com/office/powerpoint/2010/main" val="32024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Opodatkowanie agio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NSA w wyroku z dnia 20 lipca 2015 r. (</a:t>
            </a:r>
            <a:r>
              <a:rPr lang="pl-PL" dirty="0">
                <a:hlinkClick r:id="rId2"/>
              </a:rPr>
              <a:t>II FSK 1772/13</a:t>
            </a:r>
            <a:r>
              <a:rPr lang="pl-PL" dirty="0"/>
              <a:t>) stwierdził, iż „wartość nominalna udziałów (akcji), co do zasady, nie podlega mechanizmom rynkowym. Niezależnie od tego, jakim spółka dysponuje majątkiem, jaką zajmuje pozycję na rynku, czy wykazuje zyski, czy straty – wartość nominalna jej udziałów (akcji) nie ulega zmianie, poza sytuacją w której dochodzi do utworzenia spółki, podwyższenia wartości udziałów lub obniżenia jego wartości. Dlatego też badanie, jaką wartość rynkową ma wartość nominalna udziałów (akcji) jest po prostu niemożliwe.”</a:t>
            </a:r>
          </a:p>
        </p:txBody>
      </p:sp>
    </p:spTree>
    <p:extLst>
      <p:ext uri="{BB962C8B-B14F-4D97-AF65-F5344CB8AC3E}">
        <p14:creationId xmlns:p14="http://schemas.microsoft.com/office/powerpoint/2010/main" val="254691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Ustawodawca </a:t>
            </a:r>
            <a:r>
              <a:rPr lang="pl-PL" dirty="0">
                <a:hlinkClick r:id="rId2"/>
              </a:rPr>
              <a:t>nowelizacją</a:t>
            </a:r>
            <a:r>
              <a:rPr lang="pl-PL" dirty="0"/>
              <a:t> wprowadził zmianę punktu odniesienia przy ustaleniu wartości przychodu z tego tytułu poprzez odniesienie się – zamiast do wartości obejmowanych udziałów – do ustalonej w umowie spółki lub podobnym akcie wartości wkładu wnoszonego do tej spółki w celu objęcia w niej udziałów (akcji).</a:t>
            </a:r>
          </a:p>
          <a:p>
            <a:endParaRPr lang="pl-PL" dirty="0"/>
          </a:p>
          <a:p>
            <a:r>
              <a:rPr lang="pl-PL" dirty="0"/>
              <a:t>W konsekwencji organy podatkowe nabędą prawo do skutecznego kwestionowania wysokości przychodu podatkowego wspólnika wnoszącego wkłady niepieniężne, bowiem badaniu podlegać będzie nie – jak to wynika z przepisów w brzmieniu sprzed nowelizacji –– wartość nominalna objętych udziałów bądź akcji (co do których orzecznictwo sądowe poddało w wątpliwość czy można mówić o ich wartości rynkowej), lecz wartość przedmiotu wkładu, co do którego nie powinno być wątpliwości, że ma określoną wartość rynkową, którą można poddać weryfikacji. (identycznie moim zdaniem należy oceniać koszty w momencie zbycia)</a:t>
            </a:r>
          </a:p>
        </p:txBody>
      </p:sp>
    </p:spTree>
    <p:extLst>
      <p:ext uri="{BB962C8B-B14F-4D97-AF65-F5344CB8AC3E}">
        <p14:creationId xmlns:p14="http://schemas.microsoft.com/office/powerpoint/2010/main" val="99005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 uważa się za koszty uzyskania przychodów odpisów amortyzacyjnych od wartości początkowej środków trwałych oraz wartości niematerialnych i prawnych nabytych w formie wkładu niepieniężnego od tej części ich wartości, która nie została przekazana na utworzenie lub podwyższenie kapitału zakładowego spółki, jeżeli przychód u podmiotu wnoszącego wkład niepieniężny z tytułu objęcia udziałów (akcji) w spółce w zamian za ten wkład został określony na podstawie art. 17 ust. 1 pkt 9 ustawy zmienianej w art. 1, w brzmieniu dotychczasowym, albo na podstawie art. 12 ust. 1 pkt 7 ustawy zmienianej w art. 2, w brzmieniu dotychczasowym.</a:t>
            </a:r>
          </a:p>
        </p:txBody>
      </p:sp>
    </p:spTree>
    <p:extLst>
      <p:ext uri="{BB962C8B-B14F-4D97-AF65-F5344CB8AC3E}">
        <p14:creationId xmlns:p14="http://schemas.microsoft.com/office/powerpoint/2010/main" val="2198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15% CIT - warunki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Obniżona do 15% stawka podatkowa dotyczyć będzie dwóch grup podatników (za wyjątkiem podatkowych grup kapitałowych):</a:t>
            </a:r>
          </a:p>
          <a:p>
            <a:r>
              <a:rPr lang="pl-PL" dirty="0"/>
              <a:t>a)małych podatników – bez ograniczeń czasowych</a:t>
            </a:r>
          </a:p>
          <a:p>
            <a:r>
              <a:rPr lang="pl-PL" dirty="0"/>
              <a:t>b)pozostałych podatników – tylko w roku podatkowym, w którym rozpoczęli działalność.</a:t>
            </a:r>
          </a:p>
          <a:p>
            <a:endParaRPr lang="pl-PL" dirty="0"/>
          </a:p>
          <a:p>
            <a:pPr marL="0" indent="0" algn="just">
              <a:buNone/>
            </a:pPr>
            <a:r>
              <a:rPr lang="pl-PL" sz="2600" b="1" dirty="0"/>
              <a:t>Dany podatnik jest małym podatnikiem przez cały bieżący rok podatkowy, o ile wartość jego przychodów nie przekroczyła 1,2 mln euro w roku poprzednim, niezależnie od tego jak duże przychody osiąga w roku bieżącym. Wartość przychodu z roku bieżącego będzie miała wpływ dopiero na status tego podatnika (jako małego podatnika) w roku przyszłym.</a:t>
            </a:r>
            <a:endParaRPr lang="pl-PL" sz="2600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893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Podatnik stosujący obniżoną do 15% stawkę podatkową w roku rozpoczęcia działalności będzie mógł kontynuować rozliczenia według stawki obniżonej tylko wówczas gdy w następnych latach będzie spełniał warunki do uznania go za „małego podatnika". Natomiast podatnik, który nie będzie spełniał tych warunków, będzie musiał stosować 19% stawkę podatkową.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Uwaga na wyłączenia związane z przekształceniami oraz PGK – art. 19 ust. 1a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331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773424" y="377952"/>
            <a:ext cx="4709160" cy="3657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r>
              <a:rPr lang="pl" sz="2900" b="1" dirty="0">
                <a:latin typeface="Calibri"/>
              </a:rPr>
              <a:t>Preferencyjna stawka CIT 15%</a:t>
            </a:r>
          </a:p>
        </p:txBody>
      </p:sp>
      <p:sp>
        <p:nvSpPr>
          <p:cNvPr id="3" name="Prostokąt 2"/>
          <p:cNvSpPr/>
          <p:nvPr/>
        </p:nvSpPr>
        <p:spPr>
          <a:xfrm>
            <a:off x="2060448" y="1136904"/>
            <a:ext cx="8110728" cy="8442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>
              <a:lnSpc>
                <a:spcPts val="2496"/>
              </a:lnSpc>
              <a:spcAft>
                <a:spcPts val="630"/>
              </a:spcAft>
            </a:pPr>
            <a:r>
              <a:rPr lang="pl">
                <a:latin typeface="Calibri"/>
              </a:rPr>
              <a:t>Nowa stawka nie ma zastosowania </a:t>
            </a:r>
            <a:r>
              <a:rPr lang="pl" b="1">
                <a:latin typeface="Calibri"/>
              </a:rPr>
              <a:t>w roku podatkowym rozpoczęcia działalności oraz w roku podatkowym bezpośrednio po nim następującym </a:t>
            </a:r>
            <a:r>
              <a:rPr lang="pl">
                <a:latin typeface="Calibri"/>
              </a:rPr>
              <a:t>w przypadku podatników utworzonych począwszy od dnia 1 stycznia 2017 r.:</a:t>
            </a:r>
          </a:p>
        </p:txBody>
      </p:sp>
      <p:sp>
        <p:nvSpPr>
          <p:cNvPr id="4" name="Prostokąt 3"/>
          <p:cNvSpPr/>
          <p:nvPr/>
        </p:nvSpPr>
        <p:spPr>
          <a:xfrm>
            <a:off x="2066544" y="2273808"/>
            <a:ext cx="8101584" cy="487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368300" algn="just">
              <a:lnSpc>
                <a:spcPts val="2496"/>
              </a:lnSpc>
              <a:spcAft>
                <a:spcPts val="210"/>
              </a:spcAft>
            </a:pPr>
            <a:r>
              <a:rPr lang="pl" sz="1500">
                <a:latin typeface="Calibri"/>
              </a:rPr>
              <a:t>1)    w wyniku przekształcenia, połączenia lub podziału podatników, z wyjątkiem przekształcenia spółki w inną spółkę, albo</a:t>
            </a:r>
          </a:p>
        </p:txBody>
      </p:sp>
      <p:sp>
        <p:nvSpPr>
          <p:cNvPr id="5" name="Prostokąt 4"/>
          <p:cNvSpPr/>
          <p:nvPr/>
        </p:nvSpPr>
        <p:spPr>
          <a:xfrm>
            <a:off x="2063496" y="2983992"/>
            <a:ext cx="8110728" cy="4876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368300" algn="just">
              <a:lnSpc>
                <a:spcPts val="2520"/>
              </a:lnSpc>
              <a:spcAft>
                <a:spcPts val="210"/>
              </a:spcAft>
            </a:pPr>
            <a:r>
              <a:rPr lang="pl" sz="1500">
                <a:latin typeface="Calibri"/>
              </a:rPr>
              <a:t>2)    w wyniku przekształcenia przedsiębiorcy będącego osobą fizyczną wykonującą we własnym imieniu działalność gospodarczą lub spółki niebędącej osobą prawną, albo</a:t>
            </a:r>
          </a:p>
        </p:txBody>
      </p:sp>
      <p:sp>
        <p:nvSpPr>
          <p:cNvPr id="6" name="Prostokąt 5"/>
          <p:cNvSpPr/>
          <p:nvPr/>
        </p:nvSpPr>
        <p:spPr>
          <a:xfrm>
            <a:off x="2060448" y="3697224"/>
            <a:ext cx="8110728" cy="11216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368300" algn="just">
              <a:lnSpc>
                <a:spcPts val="2496"/>
              </a:lnSpc>
              <a:spcAft>
                <a:spcPts val="210"/>
              </a:spcAft>
            </a:pPr>
            <a:r>
              <a:rPr lang="pl" sz="1500">
                <a:latin typeface="Calibri"/>
              </a:rPr>
              <a:t>3)    przez osoby prawne, osoby fizyczne albo jednostki organizacyjne niemające osobowości prawnej, które wniosły na poczet kapitału podatnika uprzednio prowadzone przez siebie przedsiębiorstwo, zorganizowaną część przedsiębiorstwa albo składniki majątku tego przedsiębiorstwa o wartości przekraczającej łącznie co najmniej równowartość 10 000 euro, albo</a:t>
            </a:r>
          </a:p>
        </p:txBody>
      </p:sp>
      <p:sp>
        <p:nvSpPr>
          <p:cNvPr id="7" name="Prostokąt 6"/>
          <p:cNvSpPr/>
          <p:nvPr/>
        </p:nvSpPr>
        <p:spPr>
          <a:xfrm>
            <a:off x="1953768" y="4931664"/>
            <a:ext cx="8119872" cy="11247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368300" algn="just">
              <a:lnSpc>
                <a:spcPts val="2496"/>
              </a:lnSpc>
            </a:pPr>
            <a:r>
              <a:rPr lang="pl" sz="1500" dirty="0">
                <a:latin typeface="Calibri"/>
              </a:rPr>
              <a:t>4)    przez osoby prawne, osoby fizyczne albo jednostki organizacyjne niemające osobowości prawnej wnoszące, tytułem wkładów niepieniężnych na poczet kapitału podatnika, składniki majątku uzyskane przez te osoby albo jednostki w wyniku likwidacji innych podatników, jeżeli te osoby albo jednostki posiadały udziały (akcje) tych innych likwidowanych podatników.</a:t>
            </a:r>
          </a:p>
        </p:txBody>
      </p:sp>
      <p:sp>
        <p:nvSpPr>
          <p:cNvPr id="8" name="Prostokąt 7"/>
          <p:cNvSpPr/>
          <p:nvPr/>
        </p:nvSpPr>
        <p:spPr>
          <a:xfrm>
            <a:off x="2389632" y="6449568"/>
            <a:ext cx="2487168" cy="1371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algn="r"/>
            <a:r>
              <a:rPr lang="pl" sz="1300" dirty="0">
                <a:solidFill>
                  <a:srgbClr val="8BBA35"/>
                </a:solidFill>
                <a:latin typeface="Calibri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605267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Skutki podatkowe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829567"/>
              </p:ext>
            </p:extLst>
          </p:nvPr>
        </p:nvGraphicFramePr>
        <p:xfrm>
          <a:off x="967408" y="2158366"/>
          <a:ext cx="8203096" cy="3881437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4101548">
                  <a:extLst>
                    <a:ext uri="{9D8B030D-6E8A-4147-A177-3AD203B41FA5}">
                      <a16:colId xmlns:a16="http://schemas.microsoft.com/office/drawing/2014/main" val="2522858095"/>
                    </a:ext>
                  </a:extLst>
                </a:gridCol>
                <a:gridCol w="4101548">
                  <a:extLst>
                    <a:ext uri="{9D8B030D-6E8A-4147-A177-3AD203B41FA5}">
                      <a16:colId xmlns:a16="http://schemas.microsoft.com/office/drawing/2014/main" val="4129355892"/>
                    </a:ext>
                  </a:extLst>
                </a:gridCol>
              </a:tblGrid>
              <a:tr h="1121304">
                <a:tc gridSpan="2">
                  <a:txBody>
                    <a:bodyPr/>
                    <a:lstStyle/>
                    <a:p>
                      <a:r>
                        <a:rPr lang="pl-PL" sz="1700" dirty="0"/>
                        <a:t>Wyłączenie możliwości zaliczania do kosztów uzyskania przychodów płatności dokonanych z naruszeniem obowiązku dokonywania za pośrednictwem rachunku bankowego</a:t>
                      </a:r>
                    </a:p>
                  </a:txBody>
                  <a:tcPr marL="86254" marR="86254" marT="43127" marB="43127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720140"/>
                  </a:ext>
                </a:extLst>
              </a:tr>
              <a:tr h="603779">
                <a:tc>
                  <a:txBody>
                    <a:bodyPr/>
                    <a:lstStyle/>
                    <a:p>
                      <a:r>
                        <a:rPr lang="pl-PL" sz="1700" dirty="0"/>
                        <a:t>Do końca 2016 r.</a:t>
                      </a:r>
                    </a:p>
                  </a:txBody>
                  <a:tcPr marL="86254" marR="86254" marT="43127" marB="43127" anchor="ctr"/>
                </a:tc>
                <a:tc>
                  <a:txBody>
                    <a:bodyPr/>
                    <a:lstStyle/>
                    <a:p>
                      <a:r>
                        <a:rPr lang="pl-PL" sz="1700" dirty="0"/>
                        <a:t>Od dnia 1 stycznia 2017 r.</a:t>
                      </a:r>
                    </a:p>
                  </a:txBody>
                  <a:tcPr marL="86254" marR="86254" marT="43127" marB="43127" anchor="ctr"/>
                </a:tc>
                <a:extLst>
                  <a:ext uri="{0D108BD9-81ED-4DB2-BD59-A6C34878D82A}">
                    <a16:rowId xmlns:a16="http://schemas.microsoft.com/office/drawing/2014/main" val="3990115363"/>
                  </a:ext>
                </a:extLst>
              </a:tr>
              <a:tr h="2156354">
                <a:tc>
                  <a:txBody>
                    <a:bodyPr/>
                    <a:lstStyle/>
                    <a:p>
                      <a:r>
                        <a:rPr lang="pl-PL" sz="1700" dirty="0"/>
                        <a:t>Płatności dokonane z naruszeniem obowiązku dokonywania za pośrednictwem rachunku bankowego mogły być zaliczane do kosztów uzyskania przychodów.</a:t>
                      </a:r>
                    </a:p>
                  </a:txBody>
                  <a:tcPr marL="86254" marR="86254" marT="43127" marB="43127" anchor="ctr"/>
                </a:tc>
                <a:tc>
                  <a:txBody>
                    <a:bodyPr/>
                    <a:lstStyle/>
                    <a:p>
                      <a:r>
                        <a:rPr lang="pl-PL" sz="1700" dirty="0"/>
                        <a:t>Od dnia 1 stycznia 2017 r. płatności dokonywane z naruszeniem obowiązku dokonywania za pośrednictwem rachunku płatniczego nie mogą być zaliczane do kosztów uzyskania przychodów.</a:t>
                      </a:r>
                    </a:p>
                  </a:txBody>
                  <a:tcPr marL="86254" marR="86254" marT="43127" marB="43127" anchor="ctr"/>
                </a:tc>
                <a:extLst>
                  <a:ext uri="{0D108BD9-81ED-4DB2-BD59-A6C34878D82A}">
                    <a16:rowId xmlns:a16="http://schemas.microsoft.com/office/drawing/2014/main" val="383480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36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773424" y="377952"/>
            <a:ext cx="4709160" cy="3657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r>
              <a:rPr lang="pl" sz="2900" b="1">
                <a:latin typeface="Calibri"/>
              </a:rPr>
              <a:t>Preferencyjna stawka CIT 15%</a:t>
            </a:r>
          </a:p>
        </p:txBody>
      </p:sp>
      <p:sp>
        <p:nvSpPr>
          <p:cNvPr id="3" name="Prostokąt 2"/>
          <p:cNvSpPr/>
          <p:nvPr/>
        </p:nvSpPr>
        <p:spPr>
          <a:xfrm>
            <a:off x="2011680" y="1170432"/>
            <a:ext cx="8193024" cy="4663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just">
              <a:lnSpc>
                <a:spcPts val="2496"/>
              </a:lnSpc>
              <a:spcAft>
                <a:spcPts val="1050"/>
              </a:spcAft>
            </a:pPr>
            <a:r>
              <a:rPr lang="pl">
                <a:latin typeface="Calibri"/>
              </a:rPr>
              <a:t>Natomiast w przypadku podatników utworzonych w okresie od 28 września 2016 r. do dnia 31 grudnia 2016 r. w identycznych okolicznościach, co wskazane na poprzednim slajdzie, nowa stawka nie ma zastosowania </a:t>
            </a:r>
            <a:r>
              <a:rPr lang="pl" b="1">
                <a:latin typeface="Calibri"/>
              </a:rPr>
              <a:t>w pierwszym roku podatkowym rozpoczętym po dniu 31 grudnia 2016 r. </a:t>
            </a:r>
            <a:r>
              <a:rPr lang="pl">
                <a:latin typeface="Calibri"/>
              </a:rPr>
              <a:t>(art. 7 ustawy nowelizującej z dnia 5 września 2016 r., Dz. U. poz. 1550).</a:t>
            </a:r>
          </a:p>
          <a:p>
            <a:pPr algn="just">
              <a:lnSpc>
                <a:spcPts val="2472"/>
              </a:lnSpc>
              <a:spcAft>
                <a:spcPts val="1470"/>
              </a:spcAft>
            </a:pPr>
            <a:r>
              <a:rPr lang="pl" i="1">
                <a:latin typeface="Calibri"/>
              </a:rPr>
              <a:t>A contrario</a:t>
            </a:r>
            <a:r>
              <a:rPr lang="pl">
                <a:latin typeface="Calibri"/>
              </a:rPr>
              <a:t> powyższe ograniczenie nie dotyczy podatników utworzonych przed dniem 28 września 2016 r.</a:t>
            </a:r>
          </a:p>
          <a:p>
            <a:pPr algn="just">
              <a:spcAft>
                <a:spcPts val="1050"/>
              </a:spcAft>
            </a:pPr>
            <a:r>
              <a:rPr lang="pl" b="1" i="1">
                <a:latin typeface="Calibri"/>
              </a:rPr>
              <a:t>Przykład</a:t>
            </a:r>
          </a:p>
          <a:p>
            <a:pPr algn="just">
              <a:lnSpc>
                <a:spcPts val="2496"/>
              </a:lnSpc>
            </a:pPr>
            <a:r>
              <a:rPr lang="pl" i="1">
                <a:latin typeface="Calibri"/>
              </a:rPr>
              <a:t>Spółka z o.o. powstała w dniu </a:t>
            </a:r>
            <a:r>
              <a:rPr lang="pl" b="1" i="1">
                <a:latin typeface="Calibri"/>
              </a:rPr>
              <a:t>10 września 2016 r. </a:t>
            </a:r>
            <a:r>
              <a:rPr lang="pl" i="1">
                <a:latin typeface="Calibri"/>
              </a:rPr>
              <a:t>z przekształcenia przedsiębiorcy będącego osobą fizyczną. Jej pierwszy rok podatkowy trwa od 10 września 2016 r. do 31 grudnia 2016 r. Spółka ta może korzystać z preferencyjnej stawki CIT 15%, jeżeli jej przychody brutto ze sprzedaży w okresie od 10 września 2016 r. do 31 grudnia 2016 r. nie przekroczyły równowartości 1.200.000 euro.</a:t>
            </a:r>
          </a:p>
        </p:txBody>
      </p:sp>
      <p:sp>
        <p:nvSpPr>
          <p:cNvPr id="4" name="Prostokąt 3"/>
          <p:cNvSpPr/>
          <p:nvPr/>
        </p:nvSpPr>
        <p:spPr>
          <a:xfrm>
            <a:off x="2109216" y="6391656"/>
            <a:ext cx="2788920" cy="2438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endParaRPr lang="pl" sz="1300" dirty="0">
              <a:solidFill>
                <a:srgbClr val="8BBA35"/>
              </a:solidFill>
              <a:latin typeface="Calibri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0070592" y="6419088"/>
            <a:ext cx="134112" cy="1859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endParaRPr lang="pl" sz="1700" dirty="0">
              <a:solidFill>
                <a:srgbClr val="7B7B7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84257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Pułapka – art. 7 nowelizacji – dziwny przepis przejściowy ustanawiający ograniczenia dla firm zrestrukturyzowanych pomiędzy dniem następnym po ogłoszeniu nowelizacji (28.09.2016) a 1 stycznia 2017.</a:t>
            </a:r>
          </a:p>
          <a:p>
            <a:pPr marL="0" indent="0">
              <a:buNone/>
            </a:pPr>
            <a:r>
              <a:rPr lang="pl-PL" dirty="0"/>
              <a:t>Uwaga! Dotyczy także przekształcenia firmy osoby fizycznej w spółkę z ograniczoną odpowiedzialnością.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Powyższe oznacza, że </a:t>
            </a:r>
            <a:r>
              <a:rPr lang="pl-PL" b="1" dirty="0"/>
              <a:t>podatnicy utworzeni przed okresem zastrzeżonym (tj. najpóźniej w dniu opublikowania noweli w Dzienniku Ustaw) będą mogli korzystać z preferencyjnej stawki podatkowej już od 2017 r. na ogólnych zasadach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513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Ustawa z dnia 16 września 2016 roku </a:t>
            </a:r>
            <a:r>
              <a:rPr lang="pl-PL" sz="2800" b="1" dirty="0"/>
              <a:t>o zmianie ustawy o podatku dochodowym od osób fizycznych oraz ustawy o podatku dochodowym od osób prawnych – Dz. U. poz. 1550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610716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Prace badawczo-rozwojowe.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1/ nowa ulga innowacyjna – poszerzenie katalogu wydatków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2/ Limity 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015012"/>
              </p:ext>
            </p:extLst>
          </p:nvPr>
        </p:nvGraphicFramePr>
        <p:xfrm>
          <a:off x="2032000" y="3445565"/>
          <a:ext cx="8128000" cy="2731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3485870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9442892"/>
                    </a:ext>
                  </a:extLst>
                </a:gridCol>
              </a:tblGrid>
              <a:tr h="910466">
                <a:tc>
                  <a:txBody>
                    <a:bodyPr/>
                    <a:lstStyle/>
                    <a:p>
                      <a:r>
                        <a:rPr lang="pl-PL" dirty="0"/>
                        <a:t>Dla mikro,</a:t>
                      </a:r>
                      <a:r>
                        <a:rPr lang="pl-PL" baseline="0" dirty="0"/>
                        <a:t> małych i średnich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Dla dużych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398653"/>
                  </a:ext>
                </a:extLst>
              </a:tr>
              <a:tr h="910466">
                <a:tc>
                  <a:txBody>
                    <a:bodyPr/>
                    <a:lstStyle/>
                    <a:p>
                      <a:r>
                        <a:rPr lang="pl-PL" dirty="0"/>
                        <a:t>50% wszystkie wydatki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50% wynagrodzenia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429844"/>
                  </a:ext>
                </a:extLst>
              </a:tr>
              <a:tr h="910466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30% pozostałe wydatki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8956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91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Istotne !!!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przypadku, gdy podatnik odnotował za rok podatkowy poniesienia kosztów kwalifikowanych stratę lub wielkość dochodu podatnika jest niższa od kwoty przysługujących mu odliczeń, ulga może być zrealizowana w zeznaniach za kolejno następujące po sobie 6 latach podatkowych następujących bezpośrednio po roku, w którym podatnik skorzystał lub miał prawo skorzystać z odliczenia. </a:t>
            </a:r>
          </a:p>
        </p:txBody>
      </p:sp>
    </p:spTree>
    <p:extLst>
      <p:ext uri="{BB962C8B-B14F-4D97-AF65-F5344CB8AC3E}">
        <p14:creationId xmlns:p14="http://schemas.microsoft.com/office/powerpoint/2010/main" val="363737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Zmiany z końca roku 2016 – poprawa otoczenia prawnego dla przedsiębiorców – Dz. U. poz. 2255</a:t>
            </a:r>
            <a:br>
              <a:rPr lang="pl-PL" dirty="0"/>
            </a:b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/>
              <a:t>Limit </a:t>
            </a:r>
            <a:r>
              <a:rPr lang="pl-PL" dirty="0" err="1"/>
              <a:t>pkpir</a:t>
            </a:r>
            <a:r>
              <a:rPr lang="pl-PL" dirty="0"/>
              <a:t> – 2 000 000 euro</a:t>
            </a:r>
          </a:p>
          <a:p>
            <a:pPr>
              <a:buFontTx/>
              <a:buChar char="-"/>
            </a:pPr>
            <a:r>
              <a:rPr lang="pl-PL" dirty="0"/>
              <a:t>Objaśnienia podatkowe ze skutkiem identycznym jak interpretacje (Ordynacja podatkowa)</a:t>
            </a:r>
          </a:p>
          <a:p>
            <a:pPr>
              <a:buFontTx/>
              <a:buChar char="-"/>
            </a:pPr>
            <a:r>
              <a:rPr lang="pl-PL" dirty="0"/>
              <a:t>Limit ryczałtu od przychodów ewidencjonowanych – 250 000 euro</a:t>
            </a:r>
          </a:p>
          <a:p>
            <a:pPr>
              <a:buFontTx/>
              <a:buChar char="-"/>
            </a:pPr>
            <a:r>
              <a:rPr lang="pl-PL" dirty="0"/>
              <a:t>Zawieszenie działalności gospodarczej do 3 lat z tytułu opieki nad dzieckiem</a:t>
            </a:r>
          </a:p>
        </p:txBody>
      </p:sp>
    </p:spTree>
    <p:extLst>
      <p:ext uri="{BB962C8B-B14F-4D97-AF65-F5344CB8AC3E}">
        <p14:creationId xmlns:p14="http://schemas.microsoft.com/office/powerpoint/2010/main" val="23376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PIT – kwota wolna art. 27 ust. 1a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/>
              <a:t>Do 6600 zł – 1188 zł – podatek 0 zł</a:t>
            </a:r>
          </a:p>
          <a:p>
            <a:pPr>
              <a:buFontTx/>
              <a:buChar char="-"/>
            </a:pPr>
            <a:r>
              <a:rPr lang="pl-PL" dirty="0"/>
              <a:t>Od 11 000 zł do granicy I progu (85 528) 556,02 zł</a:t>
            </a:r>
          </a:p>
          <a:p>
            <a:pPr>
              <a:buFontTx/>
              <a:buChar char="-"/>
            </a:pPr>
            <a:r>
              <a:rPr lang="pl-PL" dirty="0"/>
              <a:t>Potem proporcjonalne zmniejszanie……………………………</a:t>
            </a:r>
          </a:p>
          <a:p>
            <a:pPr>
              <a:buFontTx/>
              <a:buChar char="-"/>
            </a:pPr>
            <a:r>
              <a:rPr lang="pl-PL" dirty="0"/>
              <a:t>Od 127 000 – bez kwoty wolnej</a:t>
            </a:r>
          </a:p>
          <a:p>
            <a:pPr>
              <a:buFontTx/>
              <a:buChar char="-"/>
            </a:pPr>
            <a:endParaRPr lang="pl-PL" dirty="0"/>
          </a:p>
          <a:p>
            <a:pPr marL="0" indent="0">
              <a:buNone/>
            </a:pPr>
            <a:r>
              <a:rPr lang="pl-PL" dirty="0"/>
              <a:t>Uwaga – art. 27 ust. 1b – pobór zaliczek 556,02 dla wszystkich do momentu przekroczenia I progu, dalej nie uwzględniamy kwoty wolnej</a:t>
            </a:r>
          </a:p>
          <a:p>
            <a:pPr marL="0" indent="0">
              <a:buNone/>
            </a:pPr>
            <a:r>
              <a:rPr lang="pl-PL" dirty="0">
                <a:sym typeface="Wingdings" panose="05000000000000000000" pitchFamily="2" charset="2"/>
              </a:rPr>
              <a:t>, ale podatnik wspierający władzę może złożyć oświadczenie, że przekroczy 85 528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171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Kwota zmniejszająca podatek (wolna) wynosi od 1.01.2017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·</a:t>
            </a:r>
            <a:r>
              <a:rPr lang="pl-PL" b="1" dirty="0"/>
              <a:t>1.188 zł</a:t>
            </a:r>
            <a:r>
              <a:rPr lang="pl-PL" dirty="0"/>
              <a:t> – dla podstawy obliczenia podatku nieprzekraczającej kwoty </a:t>
            </a:r>
            <a:r>
              <a:rPr lang="pl-PL" b="1" dirty="0"/>
              <a:t>6600 zł</a:t>
            </a:r>
            <a:r>
              <a:rPr lang="pl-PL" dirty="0"/>
              <a:t>;</a:t>
            </a:r>
          </a:p>
          <a:p>
            <a:r>
              <a:rPr lang="pl-PL" dirty="0"/>
              <a:t>·</a:t>
            </a:r>
            <a:r>
              <a:rPr lang="pl-PL" b="1" dirty="0"/>
              <a:t>1.188 zł pomniejszone o kwotę obliczoną według wzoru: 631,98 zł x (podstawa obliczenia podatku – 6600 zł) ÷ 4400 zł, dla podstawy obliczenia podatku wyższej od 6600 zł i nieprzekraczającej kwoty 11.000 zł;</a:t>
            </a:r>
            <a:endParaRPr lang="pl-PL" dirty="0"/>
          </a:p>
          <a:p>
            <a:r>
              <a:rPr lang="pl-PL" dirty="0"/>
              <a:t>·</a:t>
            </a:r>
            <a:r>
              <a:rPr lang="pl-PL" b="1" dirty="0"/>
              <a:t>556,02 zł – dla podstawy obliczenia podatku wyższej od 11.000 zł i nieprzekraczającej kwoty 85.528 zł;</a:t>
            </a:r>
            <a:endParaRPr lang="pl-PL" dirty="0"/>
          </a:p>
          <a:p>
            <a:r>
              <a:rPr lang="pl-PL" dirty="0"/>
              <a:t>·</a:t>
            </a:r>
            <a:r>
              <a:rPr lang="pl-PL" b="1" dirty="0"/>
              <a:t>556,02 zł pomniejszone o kwotę obliczoną według wzoru: 556,02 zł x (podstawa obliczenia podatku – 85.528 zł) ÷ 41.472 zł, dla podstawy obliczenia podatku wyższej od 85.528 zł i nieprzekraczającej kwoty 127.000 zł.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340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PIT wg skali w 2017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07813"/>
              </p:ext>
            </p:extLst>
          </p:nvPr>
        </p:nvGraphicFramePr>
        <p:xfrm>
          <a:off x="677334" y="2941983"/>
          <a:ext cx="8758216" cy="320702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189554">
                  <a:extLst>
                    <a:ext uri="{9D8B030D-6E8A-4147-A177-3AD203B41FA5}">
                      <a16:colId xmlns:a16="http://schemas.microsoft.com/office/drawing/2014/main" val="2298437898"/>
                    </a:ext>
                  </a:extLst>
                </a:gridCol>
                <a:gridCol w="2189554">
                  <a:extLst>
                    <a:ext uri="{9D8B030D-6E8A-4147-A177-3AD203B41FA5}">
                      <a16:colId xmlns:a16="http://schemas.microsoft.com/office/drawing/2014/main" val="900486026"/>
                    </a:ext>
                  </a:extLst>
                </a:gridCol>
                <a:gridCol w="2189554">
                  <a:extLst>
                    <a:ext uri="{9D8B030D-6E8A-4147-A177-3AD203B41FA5}">
                      <a16:colId xmlns:a16="http://schemas.microsoft.com/office/drawing/2014/main" val="2990703326"/>
                    </a:ext>
                  </a:extLst>
                </a:gridCol>
                <a:gridCol w="2189554">
                  <a:extLst>
                    <a:ext uri="{9D8B030D-6E8A-4147-A177-3AD203B41FA5}">
                      <a16:colId xmlns:a16="http://schemas.microsoft.com/office/drawing/2014/main" val="134803742"/>
                    </a:ext>
                  </a:extLst>
                </a:gridCol>
              </a:tblGrid>
              <a:tr h="801756">
                <a:tc gridSpan="2">
                  <a:txBody>
                    <a:bodyPr/>
                    <a:lstStyle/>
                    <a:p>
                      <a:r>
                        <a:rPr lang="pl-PL"/>
                        <a:t>Podstawa obliczenia</a:t>
                      </a:r>
                    </a:p>
                    <a:p>
                      <a:r>
                        <a:rPr lang="pl-PL"/>
                        <a:t>podatku w złotych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r>
                        <a:rPr lang="pl-PL"/>
                        <a:t>Podatek wynosi</a:t>
                      </a: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774681"/>
                  </a:ext>
                </a:extLst>
              </a:tr>
              <a:tr h="458146">
                <a:tc>
                  <a:txBody>
                    <a:bodyPr/>
                    <a:lstStyle/>
                    <a:p>
                      <a:r>
                        <a:rPr lang="pl-PL"/>
                        <a:t>ponad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do</a:t>
                      </a:r>
                    </a:p>
                  </a:txBody>
                  <a:tcPr anchor="ctr"/>
                </a:tc>
                <a:tc gridSpan="2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650125"/>
                  </a:ext>
                </a:extLst>
              </a:tr>
              <a:tr h="458146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85.528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/>
                        <a:t>18% 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pl-PL"/>
                        <a:t>minus kwota zmniejszająca podatek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0892903"/>
                  </a:ext>
                </a:extLst>
              </a:tr>
              <a:tr h="1488976">
                <a:tc>
                  <a:txBody>
                    <a:bodyPr/>
                    <a:lstStyle/>
                    <a:p>
                      <a:r>
                        <a:rPr lang="pl-PL"/>
                        <a:t>85.528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15.395,04 zł + 32% nadwyżki ponad 85.528 zł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789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39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600" dirty="0"/>
              <a:t>VAT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Najważniejsze zmiany. Nowelizacja Dz. U. z 2016 roku, poz. 2024</a:t>
            </a:r>
          </a:p>
        </p:txBody>
      </p:sp>
    </p:spTree>
    <p:extLst>
      <p:ext uri="{BB962C8B-B14F-4D97-AF65-F5344CB8AC3E}">
        <p14:creationId xmlns:p14="http://schemas.microsoft.com/office/powerpoint/2010/main" val="262422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386863"/>
              </p:ext>
            </p:extLst>
          </p:nvPr>
        </p:nvGraphicFramePr>
        <p:xfrm>
          <a:off x="795129" y="2160588"/>
          <a:ext cx="8256106" cy="388143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128053">
                  <a:extLst>
                    <a:ext uri="{9D8B030D-6E8A-4147-A177-3AD203B41FA5}">
                      <a16:colId xmlns:a16="http://schemas.microsoft.com/office/drawing/2014/main" val="1706597294"/>
                    </a:ext>
                  </a:extLst>
                </a:gridCol>
                <a:gridCol w="4128053">
                  <a:extLst>
                    <a:ext uri="{9D8B030D-6E8A-4147-A177-3AD203B41FA5}">
                      <a16:colId xmlns:a16="http://schemas.microsoft.com/office/drawing/2014/main" val="2030307915"/>
                    </a:ext>
                  </a:extLst>
                </a:gridCol>
              </a:tblGrid>
              <a:tr h="1170592">
                <a:tc gridSpan="2">
                  <a:txBody>
                    <a:bodyPr/>
                    <a:lstStyle/>
                    <a:p>
                      <a:r>
                        <a:rPr lang="pl-PL" sz="1400" dirty="0"/>
                        <a:t>Obowiązek zmniejszania kosztów uzyskania przychodów (względnie zwiększania przychodów) o zaliczone do kosztów uzyskania przychodów kwoty płatności dokonanych z naruszeniem obowiązku dokonywania za pośrednictwem rachunku bankowego</a:t>
                      </a:r>
                    </a:p>
                  </a:txBody>
                  <a:tcPr marL="61610" marR="61610" marT="30805" marB="30805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985039"/>
                  </a:ext>
                </a:extLst>
              </a:tr>
              <a:tr h="246440">
                <a:tc>
                  <a:txBody>
                    <a:bodyPr/>
                    <a:lstStyle/>
                    <a:p>
                      <a:r>
                        <a:rPr lang="pl-PL" sz="1200" dirty="0"/>
                        <a:t>Do końca 2016 r.</a:t>
                      </a:r>
                    </a:p>
                  </a:txBody>
                  <a:tcPr marL="61610" marR="61610" marT="30805" marB="30805" anchor="ctr"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Od 1 stycznia 2017 r.</a:t>
                      </a:r>
                    </a:p>
                  </a:txBody>
                  <a:tcPr marL="61610" marR="61610" marT="30805" marB="30805" anchor="ctr"/>
                </a:tc>
                <a:extLst>
                  <a:ext uri="{0D108BD9-81ED-4DB2-BD59-A6C34878D82A}">
                    <a16:rowId xmlns:a16="http://schemas.microsoft.com/office/drawing/2014/main" val="3395687368"/>
                  </a:ext>
                </a:extLst>
              </a:tr>
              <a:tr h="2464404">
                <a:tc>
                  <a:txBody>
                    <a:bodyPr/>
                    <a:lstStyle/>
                    <a:p>
                      <a:r>
                        <a:rPr lang="pl-PL" sz="1400" dirty="0"/>
                        <a:t>Przepisy nie przewidywały obowiązku zmniejszania kosztów uzyskania przychodów (względnie zwiększania przychodów) o zaliczone do kosztów uzyskania przychodów kwoty płatności dokonanych z naruszeniem obowiązku dokonywania za pośrednictwem rachunku bankowego.</a:t>
                      </a:r>
                    </a:p>
                  </a:txBody>
                  <a:tcPr marL="61610" marR="61610" marT="30805" marB="30805" anchor="ctr"/>
                </a:tc>
                <a:tc>
                  <a:txBody>
                    <a:bodyPr/>
                    <a:lstStyle/>
                    <a:p>
                      <a:r>
                        <a:rPr lang="pl-PL" sz="1400" dirty="0"/>
                        <a:t>Od dnia 1 stycznia 2017 r. podatnicy są obowiązani zmniejszać koszty uzyskania przychodów (względnie zwiększać przychody) o zaliczone do kosztów uzyskania przychodów kwoty płatności dokonanych z naruszeniem obowiązku dokonywania za pośrednictwem rachunku bankowego.</a:t>
                      </a:r>
                    </a:p>
                  </a:txBody>
                  <a:tcPr marL="61610" marR="61610" marT="30805" marB="30805" anchor="ctr"/>
                </a:tc>
                <a:extLst>
                  <a:ext uri="{0D108BD9-81ED-4DB2-BD59-A6C34878D82A}">
                    <a16:rowId xmlns:a16="http://schemas.microsoft.com/office/drawing/2014/main" val="561928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65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Odwrotne obciążenie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Dalsze rozszerzenie towarów z załącznika 11 – metale szlachetne i nieszlachetne - polerowane</a:t>
            </a:r>
          </a:p>
          <a:p>
            <a:r>
              <a:rPr lang="pl-PL" dirty="0"/>
              <a:t>biżuteria</a:t>
            </a:r>
          </a:p>
        </p:txBody>
      </p:sp>
    </p:spTree>
    <p:extLst>
      <p:ext uri="{BB962C8B-B14F-4D97-AF65-F5344CB8AC3E}">
        <p14:creationId xmlns:p14="http://schemas.microsoft.com/office/powerpoint/2010/main" val="66557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Procesory – te same zasady, jakie obowiązują dla telefonów komórkowych, laptopów i konsol (limit 20 000 zł)</a:t>
            </a:r>
          </a:p>
        </p:txBody>
      </p:sp>
    </p:spTree>
    <p:extLst>
      <p:ext uri="{BB962C8B-B14F-4D97-AF65-F5344CB8AC3E}">
        <p14:creationId xmlns:p14="http://schemas.microsoft.com/office/powerpoint/2010/main" val="54645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Odwrotne obciążenie dla usług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17 ust. 1 pkt 8 – identycznie jak w towarach, czyli:</a:t>
            </a:r>
          </a:p>
          <a:p>
            <a:r>
              <a:rPr lang="pl-PL" dirty="0"/>
              <a:t>1/ usługodawcą jest podatnik, u którego sprzedaż nie jest zwolniona</a:t>
            </a:r>
          </a:p>
          <a:p>
            <a:r>
              <a:rPr lang="pl-PL" dirty="0"/>
              <a:t>2/ usługobiorcą jest czynny podatnik</a:t>
            </a:r>
          </a:p>
          <a:p>
            <a:r>
              <a:rPr lang="pl-PL" dirty="0"/>
              <a:t>3/ usługi wymienione są w nowym załączniku nr 14</a:t>
            </a:r>
          </a:p>
        </p:txBody>
      </p:sp>
    </p:spTree>
    <p:extLst>
      <p:ext uri="{BB962C8B-B14F-4D97-AF65-F5344CB8AC3E}">
        <p14:creationId xmlns:p14="http://schemas.microsoft.com/office/powerpoint/2010/main" val="3929143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Załącznik nr 14 zawiera </a:t>
            </a:r>
            <a:r>
              <a:rPr lang="pl-PL" sz="2800" b="1" dirty="0"/>
              <a:t>48 pozycji</a:t>
            </a:r>
            <a:r>
              <a:rPr lang="pl-PL" dirty="0"/>
              <a:t>, z czego 47 nowych dotyczących różnego rodzaju robót budowlanych</a:t>
            </a:r>
          </a:p>
          <a:p>
            <a:endParaRPr lang="pl-PL" dirty="0"/>
          </a:p>
          <a:p>
            <a:r>
              <a:rPr lang="pl-PL" dirty="0"/>
              <a:t>Dla nich odwrotne obciążenie stosuje się, </a:t>
            </a:r>
            <a:r>
              <a:rPr lang="pl-PL" sz="2800" dirty="0"/>
              <a:t>jeżeli </a:t>
            </a:r>
            <a:r>
              <a:rPr lang="pl-PL" sz="2800" b="1" dirty="0"/>
              <a:t>usługodawca</a:t>
            </a:r>
            <a:r>
              <a:rPr lang="pl-PL" sz="2800" dirty="0"/>
              <a:t> świadczy te usługi </a:t>
            </a:r>
            <a:r>
              <a:rPr lang="pl-PL" sz="2800" b="1" dirty="0"/>
              <a:t>jako podwykonawca</a:t>
            </a:r>
          </a:p>
        </p:txBody>
      </p:sp>
    </p:spTree>
    <p:extLst>
      <p:ext uri="{BB962C8B-B14F-4D97-AF65-F5344CB8AC3E}">
        <p14:creationId xmlns:p14="http://schemas.microsoft.com/office/powerpoint/2010/main" val="383978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Nowe przepisy stosuje się dla usług z załącznika 14 </a:t>
            </a:r>
            <a:r>
              <a:rPr lang="pl-PL" sz="2400" b="1" u="sng" dirty="0"/>
              <a:t>wykonanych od dnia 1 stycznia 2017 roku</a:t>
            </a:r>
            <a:endParaRPr lang="pl-PL" dirty="0"/>
          </a:p>
          <a:p>
            <a:endParaRPr lang="pl-PL" sz="2400" u="sng" dirty="0"/>
          </a:p>
          <a:p>
            <a:r>
              <a:rPr lang="pl-PL" sz="2400" u="sng" dirty="0"/>
              <a:t>W celu ustalenia momentu wykonania usług stosuje się art. 19a ust. 2 i 3 ustawy</a:t>
            </a:r>
          </a:p>
          <a:p>
            <a:endParaRPr lang="pl-PL" sz="2400" u="sng" dirty="0"/>
          </a:p>
          <a:p>
            <a:r>
              <a:rPr lang="pl-PL" sz="2400" u="sng" dirty="0"/>
              <a:t>Ważny przepis przejściowy – art. 6 nowelizacji – dla podatników wyrejestrowujących się od 1.01.2017.</a:t>
            </a:r>
          </a:p>
        </p:txBody>
      </p:sp>
    </p:spTree>
    <p:extLst>
      <p:ext uri="{BB962C8B-B14F-4D97-AF65-F5344CB8AC3E}">
        <p14:creationId xmlns:p14="http://schemas.microsoft.com/office/powerpoint/2010/main" val="19415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Korekta zmniejszająca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Jednoznaczne wskazanie braku obowiązku potwierdzania korekty także dla dystrybucji energii elektrycznej, cieplnej lub chłodniczej, dystrybucji gazu przewodowego, telekomunikacyjnych i „komunalnych”</a:t>
            </a:r>
          </a:p>
        </p:txBody>
      </p:sp>
    </p:spTree>
    <p:extLst>
      <p:ext uri="{BB962C8B-B14F-4D97-AF65-F5344CB8AC3E}">
        <p14:creationId xmlns:p14="http://schemas.microsoft.com/office/powerpoint/2010/main" val="153617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Zwolnienia dla art. 43 ust. 1 pkt 7 i 37-41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Uchylenie ust. 13 i 14 – skutek – jednoznaczne opodatkowanie pośrednictwa przy usługach finansowych i ubezpieczeniowych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sz="2800" dirty="0"/>
              <a:t>Przepis wejdzie w życie 1 lipca 2017</a:t>
            </a:r>
          </a:p>
        </p:txBody>
      </p:sp>
    </p:spTree>
    <p:extLst>
      <p:ext uri="{BB962C8B-B14F-4D97-AF65-F5344CB8AC3E}">
        <p14:creationId xmlns:p14="http://schemas.microsoft.com/office/powerpoint/2010/main" val="86450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VAT naliczony przy odwrotnym obciążeniu (TAKŻE WNT)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Odliczenie neutralne, gdy podatnik – nabywca </a:t>
            </a:r>
            <a:r>
              <a:rPr lang="pl-PL" dirty="0"/>
              <a:t>uwzględni kwotę podatku należnego z tytułu wewnątrzwspólnotowego nabycia towarów w deklaracji podatkowej, w której jest on obowiązany rozliczyć ten podatek, nie później niż w terminie 3 miesięcy od upływu miesiąca, w którym w odniesieniu do nabytych towarów powstał obowiązek podatkowy;</a:t>
            </a:r>
          </a:p>
          <a:p>
            <a:endParaRPr lang="pl-PL" dirty="0"/>
          </a:p>
          <a:p>
            <a:r>
              <a:rPr lang="pl-PL" dirty="0"/>
              <a:t>Jeżeli nie rozliczy w podanym terminie może odpowiednio zwiększyć kwotę podatku naliczonego w rozliczeniu za okres rozliczeniowy w odniesieniu do którego nie upłynął jeszcze termin do złożenia deklaracji podatkowej.</a:t>
            </a:r>
          </a:p>
          <a:p>
            <a:r>
              <a:rPr lang="pl-PL" b="1" dirty="0"/>
              <a:t>Nowe zasady w art. 86 – moim zdaniem niezgodne z Dyrektywą (brak neutralności) i znacząco pogarszające sytuację nabywcy przy odwrotnym obciążeniu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14874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„Weryfikacja” zasadności zwrotu nadwyżek na rachunek.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r>
              <a:rPr lang="pl-PL" dirty="0"/>
              <a:t>Weryfikacja zasadności zwrotu różnicy podatku może obejmować sprawdzenie rozliczenia podatnika, rozliczeń innych podmiotów biorących udział w obrocie towarami lub usługami, będącymi przedmiotem rozliczenia podatnika, oraz sprawdzenie zgodności tych rozliczeń z faktycznym przebiegiem transakcji.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2637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PRZEDŁUŻENIE także</a:t>
            </a:r>
          </a:p>
          <a:p>
            <a:r>
              <a:rPr lang="pl-PL" dirty="0"/>
              <a:t>na</a:t>
            </a:r>
            <a:r>
              <a:rPr lang="pl-PL" dirty="0"/>
              <a:t> podstawie żądania zgłoszonego przez Komendanta Głównego Policji, Szefa Centralnego Biura Antykorupcyjnego, Szefa Agencji Bezpieczeństwa Wewnętrznego lub Prokuratora Generalnego w związku z prowadzonym postępowaniem na okres wskazany w żądaniu, nie dłuższy niż 3 miesiące. Żądanie zawiera uzasadnienie.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839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Obowiązki zapisane w ustawach podatkowych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CIT – art. 15d</a:t>
            </a:r>
          </a:p>
          <a:p>
            <a:r>
              <a:rPr lang="pl-PL" dirty="0"/>
              <a:t>PIT – art. 22p</a:t>
            </a:r>
          </a:p>
          <a:p>
            <a:endParaRPr lang="pl-PL" dirty="0"/>
          </a:p>
          <a:p>
            <a:pPr>
              <a:buFontTx/>
              <a:buChar char="-"/>
            </a:pPr>
            <a:r>
              <a:rPr lang="pl-PL" dirty="0"/>
              <a:t>Naruszenie limitów – obowiązek odpowiedniego zmniejszenia kosztów lub zwiększenia przychodów.</a:t>
            </a:r>
          </a:p>
          <a:p>
            <a:pPr>
              <a:buFontTx/>
              <a:buChar char="-"/>
            </a:pPr>
            <a:r>
              <a:rPr lang="pl-PL" dirty="0"/>
              <a:t>Odpowiednie zastosowanie do środków trwałych.</a:t>
            </a:r>
          </a:p>
          <a:p>
            <a:pPr>
              <a:buFontTx/>
              <a:buChar char="-"/>
            </a:pPr>
            <a:r>
              <a:rPr lang="pl-PL" dirty="0"/>
              <a:t>Dokonanie zapłaty z naruszeniem limitów po przejściu na ryczałt lub likwidacji działalności skutkuje obowiązkiem korekty w roku, w którym powstała wymagalność zobowiązania.</a:t>
            </a:r>
          </a:p>
        </p:txBody>
      </p:sp>
    </p:spTree>
    <p:extLst>
      <p:ext uri="{BB962C8B-B14F-4D97-AF65-F5344CB8AC3E}">
        <p14:creationId xmlns:p14="http://schemas.microsoft.com/office/powerpoint/2010/main" val="388483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(znaczące ograniczenia) w art. 86 ust. 6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Zwrot 25 – dniowy obłożony nowymi warunkami:</a:t>
            </a:r>
          </a:p>
          <a:p>
            <a:pPr marL="0" indent="0">
              <a:buNone/>
            </a:pPr>
            <a:r>
              <a:rPr lang="pl-PL" sz="2400" dirty="0"/>
              <a:t>1/ wniosek podatnika</a:t>
            </a:r>
          </a:p>
          <a:p>
            <a:pPr marL="0" indent="0">
              <a:buNone/>
            </a:pPr>
            <a:r>
              <a:rPr lang="pl-PL" sz="2400" dirty="0"/>
              <a:t>2/ zapłata faktur w całości zapłaconych z rachunku wskazanego w VAT R</a:t>
            </a:r>
          </a:p>
          <a:p>
            <a:pPr marL="0" indent="0">
              <a:buNone/>
            </a:pPr>
            <a:r>
              <a:rPr lang="pl-PL" sz="2400" dirty="0"/>
              <a:t>3/ nierozliczone w całości lub zapłacone z innych rachunków do 15 000 zł</a:t>
            </a:r>
          </a:p>
          <a:p>
            <a:pPr marL="0" indent="0">
              <a:buNone/>
            </a:pPr>
            <a:r>
              <a:rPr lang="pl-PL" sz="2400" dirty="0"/>
              <a:t>4/ nadwyżka z poprzednich okresów nie przekracza 3 000 zł</a:t>
            </a:r>
          </a:p>
        </p:txBody>
      </p:sp>
    </p:spTree>
    <p:extLst>
      <p:ext uri="{BB962C8B-B14F-4D97-AF65-F5344CB8AC3E}">
        <p14:creationId xmlns:p14="http://schemas.microsoft.com/office/powerpoint/2010/main" val="51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5/ niezrozumiały zapis o zapłacie podatku z rachunku, o którym mowa w ust. 2 (przecież występuje o zwrot)</a:t>
            </a:r>
          </a:p>
          <a:p>
            <a:pPr marL="0" indent="0">
              <a:buNone/>
            </a:pPr>
            <a:r>
              <a:rPr lang="pl-PL" sz="2400" dirty="0"/>
              <a:t>6/ przez 12 miesięcy poprzedzających wniosek był zarejestrowany i składał za każdy okres deklaracje</a:t>
            </a:r>
          </a:p>
        </p:txBody>
      </p:sp>
    </p:spTree>
    <p:extLst>
      <p:ext uri="{BB962C8B-B14F-4D97-AF65-F5344CB8AC3E}">
        <p14:creationId xmlns:p14="http://schemas.microsoft.com/office/powerpoint/2010/main" val="70559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Weryfikacja przy rejestracji – art. 96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1/ możliwość niezarejestrowania (nie mylić z odmową rejestracji) na warunkach opisanych w ust. 4a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2/ solidarna odpowiedzialność pełnomocnika, jeżeli rejestracja dokonywana jest w takiej formule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3/ przesłanki wykreślenia z urzędu – ust. 9a – 9i (uwaga na informacje podsumowujące)</a:t>
            </a:r>
          </a:p>
          <a:p>
            <a:pPr marL="0" indent="0">
              <a:buNone/>
            </a:pPr>
            <a:r>
              <a:rPr lang="pl-PL" dirty="0"/>
              <a:t>4/ „przywrócenie” rejestracji podatnika</a:t>
            </a:r>
          </a:p>
        </p:txBody>
      </p:sp>
    </p:spTree>
    <p:extLst>
      <p:ext uri="{BB962C8B-B14F-4D97-AF65-F5344CB8AC3E}">
        <p14:creationId xmlns:p14="http://schemas.microsoft.com/office/powerpoint/2010/main" val="210250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w zasadach składania deklaracji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1/ VAT 7K po 12 miesiącach liczonych od rejestracji (dotyczy rejestrowanych już w IV kwartale 2016)</a:t>
            </a:r>
          </a:p>
          <a:p>
            <a:pPr marL="0" indent="0">
              <a:buNone/>
            </a:pPr>
            <a:r>
              <a:rPr lang="pl-PL" dirty="0"/>
              <a:t>2/ VAT 7K - wyłączenia dla dostawców towarów „wrażliwych” (załącznik 13)</a:t>
            </a:r>
          </a:p>
          <a:p>
            <a:pPr marL="0" indent="0">
              <a:buNone/>
            </a:pPr>
            <a:r>
              <a:rPr lang="pl-PL" dirty="0"/>
              <a:t>3/ deklaracje VAT wyłącznie elektroniczne</a:t>
            </a:r>
          </a:p>
          <a:p>
            <a:pPr marL="0" indent="0">
              <a:buNone/>
            </a:pPr>
            <a:r>
              <a:rPr lang="pl-PL" dirty="0"/>
              <a:t>4/ UWAGA! Informacje podsumowujące, zarówno Vat UE jak i VAT 27 tylko miesięcznie, do 25 dnia następnego miesiąca i wyłącznie elektroniczne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2017 – okres przejściowy dla części podatników.</a:t>
            </a:r>
          </a:p>
          <a:p>
            <a:pPr marL="0" indent="0">
              <a:buNone/>
            </a:pPr>
            <a:r>
              <a:rPr lang="pl-PL" dirty="0"/>
              <a:t>UWAGA!!! Złożenie wersji papierowej przy obowiązku elektronicznej – wykroczenie z KKS i kara grzywny</a:t>
            </a:r>
          </a:p>
        </p:txBody>
      </p:sp>
    </p:spTree>
    <p:extLst>
      <p:ext uri="{BB962C8B-B14F-4D97-AF65-F5344CB8AC3E}">
        <p14:creationId xmlns:p14="http://schemas.microsoft.com/office/powerpoint/2010/main" val="91462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Towary wrażliwe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Nowe pozycje w załączniku nr 13</a:t>
            </a:r>
          </a:p>
          <a:p>
            <a:pPr marL="0" indent="0">
              <a:buNone/>
            </a:pPr>
            <a:r>
              <a:rPr lang="pl-PL" dirty="0"/>
              <a:t>1/ olej z rzepaku</a:t>
            </a:r>
          </a:p>
          <a:p>
            <a:pPr marL="0" indent="0">
              <a:buNone/>
            </a:pPr>
            <a:r>
              <a:rPr lang="pl-PL" dirty="0"/>
              <a:t>2/ dyski HDD</a:t>
            </a:r>
          </a:p>
          <a:p>
            <a:pPr marL="0" indent="0">
              <a:buNone/>
            </a:pPr>
            <a:r>
              <a:rPr lang="pl-PL" dirty="0"/>
              <a:t>3/ dyski SSD</a:t>
            </a:r>
          </a:p>
          <a:p>
            <a:pPr marL="0" indent="0">
              <a:buNone/>
            </a:pPr>
            <a:r>
              <a:rPr lang="pl-PL" dirty="0"/>
              <a:t>4/ pakiety oprogramowania użytkowego, systemów operacyjnych, pozostałe filmy i nagrania video</a:t>
            </a:r>
          </a:p>
          <a:p>
            <a:pPr marL="0" indent="0">
              <a:buNone/>
            </a:pPr>
            <a:r>
              <a:rPr lang="pl-PL" dirty="0"/>
              <a:t>5/ folia typu </a:t>
            </a:r>
            <a:r>
              <a:rPr lang="pl-PL" dirty="0" err="1"/>
              <a:t>stretch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Część złota i srebra do załącznika 11</a:t>
            </a:r>
          </a:p>
        </p:txBody>
      </p:sp>
    </p:spTree>
    <p:extLst>
      <p:ext uri="{BB962C8B-B14F-4D97-AF65-F5344CB8AC3E}">
        <p14:creationId xmlns:p14="http://schemas.microsoft.com/office/powerpoint/2010/main" val="3457920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Kaucja gwarancyjna z załącznika 13 – nowe warunki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1/ dodano postępowanie restrukturyzacyjne</a:t>
            </a:r>
          </a:p>
          <a:p>
            <a:pPr marL="0" indent="0">
              <a:buNone/>
            </a:pPr>
            <a:r>
              <a:rPr lang="pl-PL" dirty="0"/>
              <a:t>2/ dodano koncesje</a:t>
            </a:r>
          </a:p>
          <a:p>
            <a:pPr marL="0" indent="0">
              <a:buNone/>
            </a:pPr>
            <a:r>
              <a:rPr lang="pl-PL" dirty="0"/>
              <a:t>3/ specjalne upoważnienie dla banku lub SKOK</a:t>
            </a:r>
          </a:p>
        </p:txBody>
      </p:sp>
    </p:spTree>
    <p:extLst>
      <p:ext uri="{BB962C8B-B14F-4D97-AF65-F5344CB8AC3E}">
        <p14:creationId xmlns:p14="http://schemas.microsoft.com/office/powerpoint/2010/main" val="167356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Osłabienie ochrony nabywcy towarów wrażliwych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Nowe obowiązki dla nabywcy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1/ musi dokonać zapłaty w całości na rachunek dostawcy, do którego mają dostęp organy podatkowe i skarbowe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2/ tylko dla paliw i olejów – obowiązek posiadania przez dostawcę koncesji na dzień poprzedzający dzień dostawy</a:t>
            </a:r>
          </a:p>
        </p:txBody>
      </p:sp>
    </p:spTree>
    <p:extLst>
      <p:ext uri="{BB962C8B-B14F-4D97-AF65-F5344CB8AC3E}">
        <p14:creationId xmlns:p14="http://schemas.microsoft.com/office/powerpoint/2010/main" val="319562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Powrót sankcji w VAT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1/ Podatnik wykazał (bez względu na przyczynę) zaniżone zobowiązanie, zawyżoną kwotę do przeniesienia lub zwrotu</a:t>
            </a:r>
          </a:p>
          <a:p>
            <a:pPr marL="0" indent="0">
              <a:buNone/>
            </a:pPr>
            <a:r>
              <a:rPr lang="pl-PL" dirty="0"/>
              <a:t>2/ Podatnik nie złożył deklaracji </a:t>
            </a:r>
            <a:r>
              <a:rPr lang="pl-PL" b="1" u="sng" dirty="0"/>
              <a:t>oraz</a:t>
            </a:r>
            <a:r>
              <a:rPr lang="pl-PL" dirty="0"/>
              <a:t> nie wpłacił kwoty zobowiązania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Sankcja – decyzja ustalająca 30% kwoty zaniżenia zobowiązania lub zawyżenia zwrotu lub nadwyżki do przeniesienia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879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Ochrona przed sankcją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1/ </a:t>
            </a:r>
            <a:r>
              <a:rPr lang="pl-PL" dirty="0"/>
              <a:t> korekta przed wszczęciem </a:t>
            </a:r>
            <a:r>
              <a:rPr lang="pl-PL" b="1" u="sng" dirty="0"/>
              <a:t>kontroli;</a:t>
            </a:r>
          </a:p>
          <a:p>
            <a:pPr marL="0" indent="0">
              <a:buNone/>
            </a:pPr>
            <a:r>
              <a:rPr lang="pl-PL" dirty="0"/>
              <a:t>2/ błędy rachunkowe lub oczywiste omyłki;</a:t>
            </a:r>
          </a:p>
          <a:p>
            <a:pPr marL="0" indent="0">
              <a:buNone/>
            </a:pPr>
            <a:r>
              <a:rPr lang="pl-PL" dirty="0"/>
              <a:t>3/ ujęcie podatku we wcześniejszych lub późniejszych okresach, ale dokonanych przed wszczęciem kontroli</a:t>
            </a:r>
          </a:p>
          <a:p>
            <a:pPr marL="0" indent="0">
              <a:buNone/>
            </a:pPr>
            <a:r>
              <a:rPr lang="pl-PL" dirty="0"/>
              <a:t>4/ nie podlegają osoby fizyczne, które za ten sam czyn ponoszą odpowiedzialność karnoskarbową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Sankcja promocyjna </a:t>
            </a:r>
            <a:r>
              <a:rPr lang="pl-PL" b="1" dirty="0">
                <a:sym typeface="Wingdings" panose="05000000000000000000" pitchFamily="2" charset="2"/>
              </a:rPr>
              <a:t> 20%</a:t>
            </a:r>
            <a:r>
              <a:rPr lang="pl-PL" dirty="0">
                <a:sym typeface="Wingdings" panose="05000000000000000000" pitchFamily="2" charset="2"/>
              </a:rPr>
              <a:t> - dla korekt i wpłat po kontroli lub w jej trakcie</a:t>
            </a:r>
          </a:p>
          <a:p>
            <a:pPr marL="0" indent="0">
              <a:buNone/>
            </a:pPr>
            <a:r>
              <a:rPr lang="pl-PL" b="1" dirty="0">
                <a:sym typeface="Wingdings" panose="05000000000000000000" pitchFamily="2" charset="2"/>
              </a:rPr>
              <a:t>Sankcja dla oszustów  100% - </a:t>
            </a:r>
            <a:r>
              <a:rPr lang="pl-PL" dirty="0">
                <a:sym typeface="Wingdings" panose="05000000000000000000" pitchFamily="2" charset="2"/>
              </a:rPr>
              <a:t>podmioty nieistniejące, puste faktury, nierzetelność (?)</a:t>
            </a:r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477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Zwolnienie podmiotowe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Podwyższenie limitu do 200 000 zł</a:t>
            </a:r>
          </a:p>
          <a:p>
            <a:endParaRPr lang="pl-PL" sz="2400" dirty="0"/>
          </a:p>
          <a:p>
            <a:r>
              <a:rPr lang="pl-PL" sz="2400" dirty="0"/>
              <a:t>Przepis przejściowy – jeżeli podatnik przekroczył w 2016 150 000, ale nie przekroczył 200 000 może wybrać zwolnienie</a:t>
            </a:r>
          </a:p>
        </p:txBody>
      </p:sp>
    </p:spTree>
    <p:extLst>
      <p:ext uri="{BB962C8B-B14F-4D97-AF65-F5344CB8AC3E}">
        <p14:creationId xmlns:p14="http://schemas.microsoft.com/office/powerpoint/2010/main" val="40848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Wątpliwości interpretacyjne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a/ zakres podmiotowy – transakcje z przedsiębiorcami zagranicznymi;</a:t>
            </a:r>
          </a:p>
          <a:p>
            <a:pPr marL="0" indent="0">
              <a:buNone/>
            </a:pPr>
            <a:r>
              <a:rPr lang="pl-PL" dirty="0"/>
              <a:t>b/ przepis przejściowy (art. 4 ustawy nowelizującej):</a:t>
            </a:r>
          </a:p>
          <a:p>
            <a:pPr marL="0" indent="0">
              <a:buNone/>
            </a:pPr>
            <a:r>
              <a:rPr lang="pl-PL" dirty="0"/>
              <a:t>- Nowy przepis ma zastosowanie, gdy płatność dokonywana jest w roku podatkowym rozpoczynającym się po 31 grudnia 2016,</a:t>
            </a:r>
          </a:p>
          <a:p>
            <a:pPr marL="0" indent="0">
              <a:buNone/>
            </a:pPr>
            <a:r>
              <a:rPr lang="pl-PL" dirty="0"/>
              <a:t>Ale, gdy dotyczy</a:t>
            </a:r>
          </a:p>
          <a:p>
            <a:pPr marL="0" indent="0">
              <a:buNone/>
            </a:pPr>
            <a:r>
              <a:rPr lang="pl-PL" dirty="0"/>
              <a:t>1/ płatności dotyczących transakcji zawartych przed dniem 1 stycznia 2017 r., stosujemy „stary” limit 15.000 EURO,</a:t>
            </a:r>
          </a:p>
          <a:p>
            <a:pPr marL="0" indent="0">
              <a:buNone/>
            </a:pPr>
            <a:r>
              <a:rPr lang="pl-PL" dirty="0"/>
              <a:t>2/ płatności dotyczących kosztów zaliczonych do kosztów uzyskania przychodów przed dniem 1 stycznia 2017 r. – stosujemy przepis w brzmieniu obowiązującym do 31.12.2016;</a:t>
            </a:r>
          </a:p>
          <a:p>
            <a:pPr marL="0" indent="0">
              <a:buNone/>
            </a:pPr>
            <a:r>
              <a:rPr lang="pl-PL" dirty="0"/>
              <a:t>c/ zakres stosowania przepisów </a:t>
            </a:r>
            <a:r>
              <a:rPr lang="pl-PL" dirty="0" err="1"/>
              <a:t>u.s.d.g</a:t>
            </a:r>
            <a:r>
              <a:rPr lang="pl-PL" dirty="0"/>
              <a:t>. a prawo podatkowe.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662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Ewidencja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b="1" dirty="0"/>
              <a:t>Zmiana w art. 109 ust. 3</a:t>
            </a:r>
          </a:p>
          <a:p>
            <a:r>
              <a:rPr lang="pl-PL" sz="2000" b="1" dirty="0"/>
              <a:t>Zapisanie obowiązku zawarcia w ewidencji danych niezbędnych do sporządzenia nie tylko deklaracji (dotychczas), ale również informacji podsumowującej</a:t>
            </a:r>
          </a:p>
          <a:p>
            <a:endParaRPr lang="pl-PL" sz="2000" b="1" dirty="0"/>
          </a:p>
          <a:p>
            <a:r>
              <a:rPr lang="pl-PL" sz="2000" b="1" dirty="0"/>
              <a:t>Nowy ust. 8a – obowiązek prowadzenia ewidencji elektronicznej (od 1 stycznia 2018 roku)</a:t>
            </a:r>
          </a:p>
        </p:txBody>
      </p:sp>
    </p:spTree>
    <p:extLst>
      <p:ext uri="{BB962C8B-B14F-4D97-AF65-F5344CB8AC3E}">
        <p14:creationId xmlns:p14="http://schemas.microsoft.com/office/powerpoint/2010/main" val="216629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Nowelizacja rozporządzenia wykonawczego do Dyrektywy 112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1/ Katalog usług związanych z nieruchomościami</a:t>
            </a:r>
          </a:p>
          <a:p>
            <a:r>
              <a:rPr lang="pl-PL" dirty="0"/>
              <a:t>2/ Katalog usług uznawanych za niezwiązane z nieruchomościami</a:t>
            </a:r>
          </a:p>
        </p:txBody>
      </p:sp>
    </p:spTree>
    <p:extLst>
      <p:ext uri="{BB962C8B-B14F-4D97-AF65-F5344CB8AC3E}">
        <p14:creationId xmlns:p14="http://schemas.microsoft.com/office/powerpoint/2010/main" val="2418076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Jednolity Plik Kontrolny - terminy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Mikroprzedsiębiorcy</a:t>
            </a:r>
            <a:r>
              <a:rPr lang="pl-PL" dirty="0"/>
              <a:t> – 1 lipca 2018</a:t>
            </a:r>
          </a:p>
          <a:p>
            <a:r>
              <a:rPr lang="pl-PL" dirty="0"/>
              <a:t>Mali i średni – 1 stycznia 2017</a:t>
            </a:r>
          </a:p>
          <a:p>
            <a:r>
              <a:rPr lang="pl-PL" dirty="0"/>
              <a:t>Pozostali – 1 lipca 2016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Szereg wątpliwości technicznych i informatycznych</a:t>
            </a:r>
          </a:p>
          <a:p>
            <a:pPr marL="0" indent="0">
              <a:buNone/>
            </a:pPr>
            <a:r>
              <a:rPr lang="pl-PL" dirty="0"/>
              <a:t>Faktury sprzedaży, jeżeli całość ewidencji jest prowadzona przy użyciu kasy rejestrującej?</a:t>
            </a:r>
          </a:p>
        </p:txBody>
      </p:sp>
    </p:spTree>
    <p:extLst>
      <p:ext uri="{BB962C8B-B14F-4D97-AF65-F5344CB8AC3E}">
        <p14:creationId xmlns:p14="http://schemas.microsoft.com/office/powerpoint/2010/main" val="260923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5" y="4487692"/>
            <a:ext cx="8596668" cy="860400"/>
          </a:xfrm>
        </p:spPr>
        <p:txBody>
          <a:bodyPr/>
          <a:lstStyle/>
          <a:p>
            <a:r>
              <a:rPr lang="pl-PL" dirty="0"/>
              <a:t>Dariusz M. Malinowski – doradca podatkowy</a:t>
            </a:r>
          </a:p>
        </p:txBody>
      </p:sp>
    </p:spTree>
    <p:extLst>
      <p:ext uri="{BB962C8B-B14F-4D97-AF65-F5344CB8AC3E}">
        <p14:creationId xmlns:p14="http://schemas.microsoft.com/office/powerpoint/2010/main" val="102684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953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d/ co to znaczy „…w tej części…” art. 15 d ust. 1 CIT i 22 p ust. 1 PIT;</a:t>
            </a:r>
          </a:p>
          <a:p>
            <a:pPr marL="0" indent="0">
              <a:buNone/>
            </a:pPr>
            <a:r>
              <a:rPr lang="pl-PL" dirty="0"/>
              <a:t>e/ co to jest „transakcja”?</a:t>
            </a:r>
          </a:p>
        </p:txBody>
      </p:sp>
    </p:spTree>
    <p:extLst>
      <p:ext uri="{BB962C8B-B14F-4D97-AF65-F5344CB8AC3E}">
        <p14:creationId xmlns:p14="http://schemas.microsoft.com/office/powerpoint/2010/main" val="369147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Ustawa z dnia 13 kwietnia 2016 roku o zmianie ustawy o podatku dochodowym od osób fizycznych, ustawy o podatku dochodowym od osób prawnych oraz ustawy o swobodzie działalności gospodarczej (Dz.U. z dnia 4 czerwca 2016 r., poz. 780), </a:t>
            </a:r>
          </a:p>
        </p:txBody>
      </p:sp>
    </p:spTree>
    <p:extLst>
      <p:ext uri="{BB962C8B-B14F-4D97-AF65-F5344CB8AC3E}">
        <p14:creationId xmlns:p14="http://schemas.microsoft.com/office/powerpoint/2010/main" val="183845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1026</TotalTime>
  <Words>5585</Words>
  <Application>Microsoft Office PowerPoint</Application>
  <PresentationFormat>Panoramiczny</PresentationFormat>
  <Paragraphs>358</Paragraphs>
  <Slides>74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74</vt:i4>
      </vt:variant>
    </vt:vector>
  </HeadingPairs>
  <TitlesOfParts>
    <vt:vector size="81" baseType="lpstr">
      <vt:lpstr>Arial</vt:lpstr>
      <vt:lpstr>Calibri</vt:lpstr>
      <vt:lpstr>Garamond</vt:lpstr>
      <vt:lpstr>Trebuchet MS</vt:lpstr>
      <vt:lpstr>Wingdings</vt:lpstr>
      <vt:lpstr>Wingdings 3</vt:lpstr>
      <vt:lpstr>Faseta</vt:lpstr>
      <vt:lpstr>Podatki 2017</vt:lpstr>
      <vt:lpstr>Podatki dochodowe</vt:lpstr>
      <vt:lpstr>Obowiązek dokonywania płatności za pośrednictwem rachunku bankowego – zmiana art.22 ustawy o swobodzie działalności gospodarczej</vt:lpstr>
      <vt:lpstr>Skutki podatkowe</vt:lpstr>
      <vt:lpstr>c.d.</vt:lpstr>
      <vt:lpstr>Obowiązki zapisane w ustawach podatkowych</vt:lpstr>
      <vt:lpstr>Wątpliwości interpretacyjne</vt:lpstr>
      <vt:lpstr>c.d.</vt:lpstr>
      <vt:lpstr>Źródło</vt:lpstr>
      <vt:lpstr>Ceny transferowe</vt:lpstr>
      <vt:lpstr>Przepisy międzynarodowe</vt:lpstr>
      <vt:lpstr>Nowy art. 9a CIT</vt:lpstr>
      <vt:lpstr>Uwaga!</vt:lpstr>
      <vt:lpstr>Prezentacja programu PowerPoint</vt:lpstr>
      <vt:lpstr>Transakcje o istotnym znaczeniu</vt:lpstr>
      <vt:lpstr>Inne transakcje o istotnym znaczeniu</vt:lpstr>
      <vt:lpstr>Treść dokumentacji określona  w ustawie</vt:lpstr>
      <vt:lpstr>c.d.</vt:lpstr>
      <vt:lpstr>Inne wymogi</vt:lpstr>
      <vt:lpstr>Prezentacja programu PowerPoint</vt:lpstr>
      <vt:lpstr>Pozostałe zmiany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c.d.</vt:lpstr>
      <vt:lpstr>Warunki zwolnienia z podatku odsetek i należności licencyjnych wypłacanych za granicę</vt:lpstr>
      <vt:lpstr>„Unicestwienie udziałów (akcji)” na potrzeby opodatkowania podziału spółek</vt:lpstr>
      <vt:lpstr>art. 10 ust. 4 CIT, art. 24 ust. 19 i 20 PIT</vt:lpstr>
      <vt:lpstr>WSA w Poznaniu – wyrok z dnia 16.03.2016, sygn. I SA/Po 1630/15</vt:lpstr>
      <vt:lpstr>Wyrok TSUE z dnia 10 listopada 2011 r.  C-126/10  </vt:lpstr>
      <vt:lpstr>Opodatkowanie agio</vt:lpstr>
      <vt:lpstr>c.d.</vt:lpstr>
      <vt:lpstr>c.d.</vt:lpstr>
      <vt:lpstr>15% CIT - warunki</vt:lpstr>
      <vt:lpstr>c.d.</vt:lpstr>
      <vt:lpstr>Prezentacja programu PowerPoint</vt:lpstr>
      <vt:lpstr>Prezentacja programu PowerPoint</vt:lpstr>
      <vt:lpstr>c.d.</vt:lpstr>
      <vt:lpstr>Źródło</vt:lpstr>
      <vt:lpstr>Prace badawczo-rozwojowe.</vt:lpstr>
      <vt:lpstr>Istotne !!!</vt:lpstr>
      <vt:lpstr>Zmiany z końca roku 2016 – poprawa otoczenia prawnego dla przedsiębiorców – Dz. U. poz. 2255   </vt:lpstr>
      <vt:lpstr>PIT – kwota wolna art. 27 ust. 1a</vt:lpstr>
      <vt:lpstr>Kwota zmniejszająca podatek (wolna) wynosi od 1.01.2017</vt:lpstr>
      <vt:lpstr>PIT wg skali w 2017</vt:lpstr>
      <vt:lpstr>VAT</vt:lpstr>
      <vt:lpstr>Odwrotne obciążenie</vt:lpstr>
      <vt:lpstr>c.d.</vt:lpstr>
      <vt:lpstr>Odwrotne obciążenie dla usług</vt:lpstr>
      <vt:lpstr>c.d.</vt:lpstr>
      <vt:lpstr>c.d.</vt:lpstr>
      <vt:lpstr>Korekta zmniejszająca</vt:lpstr>
      <vt:lpstr>Zwolnienia dla art. 43 ust. 1 pkt 7 i 37-41</vt:lpstr>
      <vt:lpstr>VAT naliczony przy odwrotnym obciążeniu (TAKŻE WNT)</vt:lpstr>
      <vt:lpstr>„Weryfikacja” zasadności zwrotu nadwyżek na rachunek.</vt:lpstr>
      <vt:lpstr>c.d.</vt:lpstr>
      <vt:lpstr>Zmiany (znaczące ograniczenia) w art. 86 ust. 6 </vt:lpstr>
      <vt:lpstr>c.d.</vt:lpstr>
      <vt:lpstr>Weryfikacja przy rejestracji – art. 96</vt:lpstr>
      <vt:lpstr>Zmiany w zasadach składania deklaracji</vt:lpstr>
      <vt:lpstr>Towary wrażliwe</vt:lpstr>
      <vt:lpstr>Kaucja gwarancyjna z załącznika 13 – nowe warunki</vt:lpstr>
      <vt:lpstr>Osłabienie ochrony nabywcy towarów wrażliwych</vt:lpstr>
      <vt:lpstr>Powrót sankcji w VAT</vt:lpstr>
      <vt:lpstr>Ochrona przed sankcją</vt:lpstr>
      <vt:lpstr>Zwolnienie podmiotowe</vt:lpstr>
      <vt:lpstr>Ewidencja</vt:lpstr>
      <vt:lpstr>Nowelizacja rozporządzenia wykonawczego do Dyrektywy 112</vt:lpstr>
      <vt:lpstr>Jednolity Plik Kontrolny - terminy</vt:lpstr>
      <vt:lpstr>Dziękuję za uwagę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Podatki 2017</dc:title>
  <dc:creator>Dariusz Malinowski</dc:creator>
  <cp:lastModifiedBy>Dariusz Malinowski</cp:lastModifiedBy>
  <cp:revision>51</cp:revision>
  <dcterms:created xsi:type="dcterms:W3CDTF">2016-12-15T20:08:56Z</dcterms:created>
  <dcterms:modified xsi:type="dcterms:W3CDTF">2017-01-17T00:53:47Z</dcterms:modified>
</cp:coreProperties>
</file>